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1" r:id="rId2"/>
    <p:sldId id="272" r:id="rId3"/>
    <p:sldId id="269" r:id="rId4"/>
    <p:sldId id="264" r:id="rId5"/>
    <p:sldId id="265" r:id="rId6"/>
    <p:sldId id="263" r:id="rId7"/>
    <p:sldId id="267" r:id="rId8"/>
    <p:sldId id="266" r:id="rId9"/>
    <p:sldId id="256" r:id="rId10"/>
    <p:sldId id="260" r:id="rId11"/>
    <p:sldId id="257" r:id="rId12"/>
    <p:sldId id="261" r:id="rId13"/>
    <p:sldId id="258" r:id="rId14"/>
    <p:sldId id="262" r:id="rId15"/>
    <p:sldId id="259"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3DB18-51D4-6E46-A344-19FAF0906299}" type="datetimeFigureOut">
              <a:rPr lang="en-US"/>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B6941-68C3-AB42-B236-602CDD50048A}" type="slidenum">
              <a:rPr lang="en-US"/>
              <a:t>‹#›</a:t>
            </a:fld>
            <a:endParaRPr lang="en-US"/>
          </a:p>
        </p:txBody>
      </p:sp>
    </p:spTree>
    <p:extLst>
      <p:ext uri="{BB962C8B-B14F-4D97-AF65-F5344CB8AC3E}">
        <p14:creationId xmlns:p14="http://schemas.microsoft.com/office/powerpoint/2010/main" val="343942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m.wikipedia.org/wiki/Acute_respiratory_distress_syndrome" TargetMode="External" /><Relationship Id="rId3" Type="http://schemas.openxmlformats.org/officeDocument/2006/relationships/hyperlink" Target="https://en.m.wikipedia.org/wiki/Medical_emergency" TargetMode="External" /><Relationship Id="rId7" Type="http://schemas.openxmlformats.org/officeDocument/2006/relationships/hyperlink" Target="https://en.m.wikipedia.org/wiki/Respiratory_therapists" TargetMode="External" /><Relationship Id="rId2" Type="http://schemas.openxmlformats.org/officeDocument/2006/relationships/slide" Target="../slides/slide9.xml" /><Relationship Id="rId1" Type="http://schemas.openxmlformats.org/officeDocument/2006/relationships/notesMaster" Target="../notesMasters/notesMaster1.xml" /><Relationship Id="rId6" Type="http://schemas.openxmlformats.org/officeDocument/2006/relationships/hyperlink" Target="https://en.m.wikipedia.org/wiki/Critical_care_nursing" TargetMode="External" /><Relationship Id="rId5" Type="http://schemas.openxmlformats.org/officeDocument/2006/relationships/hyperlink" Target="https://en.m.wikipedia.org/wiki/Intensivist" TargetMode="External" /><Relationship Id="rId10" Type="http://schemas.openxmlformats.org/officeDocument/2006/relationships/hyperlink" Target="https://en.m.wikipedia.org/wiki/Emergency_department" TargetMode="External" /><Relationship Id="rId4" Type="http://schemas.openxmlformats.org/officeDocument/2006/relationships/hyperlink" Target="https://en.m.wikipedia.org/wiki/Human_homeostasis" TargetMode="External" /><Relationship Id="rId9" Type="http://schemas.openxmlformats.org/officeDocument/2006/relationships/hyperlink" Target="https://en.m.wikipedia.org/wiki/Septic_shock" TargetMode="Externa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a:solidFill>
                  <a:srgbClr val="202122"/>
                </a:solidFill>
                <a:effectLst/>
                <a:latin typeface="-apple-system"/>
              </a:rPr>
              <a:t>Intensive care units cater to patients with </a:t>
            </a:r>
            <a:r>
              <a:rPr lang="en-US" b="0" i="0" u="none" strike="noStrike">
                <a:solidFill>
                  <a:srgbClr val="6B4BA1"/>
                </a:solidFill>
                <a:effectLst/>
                <a:latin typeface="inherit"/>
                <a:hlinkClick r:id="rId3" tooltip="Medical emergency"/>
              </a:rPr>
              <a:t>severe or life-threatening</a:t>
            </a:r>
            <a:r>
              <a:rPr lang="en-US" b="0" i="0">
                <a:solidFill>
                  <a:srgbClr val="202122"/>
                </a:solidFill>
                <a:effectLst/>
                <a:latin typeface="-apple-system"/>
              </a:rPr>
              <a:t> illnesses and injuries, which require constant care, close supervision from life support equipment and medication in order to ensure </a:t>
            </a:r>
            <a:r>
              <a:rPr lang="en-US" b="0" i="0" u="none" strike="noStrike">
                <a:solidFill>
                  <a:srgbClr val="6B4BA1"/>
                </a:solidFill>
                <a:effectLst/>
                <a:latin typeface="inherit"/>
                <a:hlinkClick r:id="rId4" tooltip="Human homeostasis"/>
              </a:rPr>
              <a:t>normal bodily functions</a:t>
            </a:r>
            <a:r>
              <a:rPr lang="en-US" b="0" i="0">
                <a:solidFill>
                  <a:srgbClr val="202122"/>
                </a:solidFill>
                <a:effectLst/>
                <a:latin typeface="-apple-system"/>
              </a:rPr>
              <a:t>. They are staffed by highly trained </a:t>
            </a:r>
            <a:r>
              <a:rPr lang="en-US" b="0" i="0" u="none" strike="noStrike">
                <a:solidFill>
                  <a:srgbClr val="6B4BA1"/>
                </a:solidFill>
                <a:effectLst/>
                <a:latin typeface="inherit"/>
                <a:hlinkClick r:id="rId5" tooltip="Intensivist"/>
              </a:rPr>
              <a:t>physicians</a:t>
            </a:r>
            <a:r>
              <a:rPr lang="en-US" b="0" i="0">
                <a:solidFill>
                  <a:srgbClr val="202122"/>
                </a:solidFill>
                <a:effectLst/>
                <a:latin typeface="-apple-system"/>
              </a:rPr>
              <a:t>, </a:t>
            </a:r>
            <a:r>
              <a:rPr lang="en-US" b="0" i="0" u="none" strike="noStrike">
                <a:solidFill>
                  <a:srgbClr val="6B4BA1"/>
                </a:solidFill>
                <a:effectLst/>
                <a:latin typeface="inherit"/>
                <a:hlinkClick r:id="rId6" tooltip="Critical care nursing"/>
              </a:rPr>
              <a:t>nurses</a:t>
            </a:r>
            <a:r>
              <a:rPr lang="en-US" b="0" i="0">
                <a:solidFill>
                  <a:srgbClr val="202122"/>
                </a:solidFill>
                <a:effectLst/>
                <a:latin typeface="-apple-system"/>
              </a:rPr>
              <a:t> and </a:t>
            </a:r>
            <a:r>
              <a:rPr lang="en-US" b="0" i="0" u="none" strike="noStrike">
                <a:solidFill>
                  <a:srgbClr val="6B4BA1"/>
                </a:solidFill>
                <a:effectLst/>
                <a:latin typeface="inherit"/>
                <a:hlinkClick r:id="rId7" tooltip="Respiratory therapists"/>
              </a:rPr>
              <a:t>respiratory therapists</a:t>
            </a:r>
            <a:r>
              <a:rPr lang="en-US" b="0" i="0">
                <a:solidFill>
                  <a:srgbClr val="202122"/>
                </a:solidFill>
                <a:effectLst/>
                <a:latin typeface="-apple-system"/>
              </a:rPr>
              <a:t> who specialize in caring for critically ill patients. ICUs are also distinguished from general hospital wards by a higher staff-to-patient ratio and access to advanced medical resources and equipment that is not routinely available elsewhere. Common conditions that are treated within ICUs include </a:t>
            </a:r>
            <a:r>
              <a:rPr lang="en-US" b="0" i="0" u="none" strike="noStrike">
                <a:solidFill>
                  <a:srgbClr val="6B4BA1"/>
                </a:solidFill>
                <a:effectLst/>
                <a:latin typeface="inherit"/>
                <a:hlinkClick r:id="rId8" tooltip="Acute respiratory distress syndrome"/>
              </a:rPr>
              <a:t>acute respiratory distress syndrome</a:t>
            </a:r>
            <a:r>
              <a:rPr lang="en-US" b="0" i="0">
                <a:solidFill>
                  <a:srgbClr val="202122"/>
                </a:solidFill>
                <a:effectLst/>
                <a:latin typeface="-apple-system"/>
              </a:rPr>
              <a:t>, </a:t>
            </a:r>
            <a:r>
              <a:rPr lang="en-US" b="0" i="0" u="none" strike="noStrike">
                <a:solidFill>
                  <a:srgbClr val="6B4BA1"/>
                </a:solidFill>
                <a:effectLst/>
                <a:latin typeface="inherit"/>
                <a:hlinkClick r:id="rId9" tooltip="Septic shock"/>
              </a:rPr>
              <a:t>septic shock</a:t>
            </a:r>
            <a:r>
              <a:rPr lang="en-US" b="0" i="0">
                <a:solidFill>
                  <a:srgbClr val="202122"/>
                </a:solidFill>
                <a:effectLst/>
                <a:latin typeface="-apple-system"/>
              </a:rPr>
              <a:t>, and other life-threatening conditions.</a:t>
            </a:r>
          </a:p>
          <a:p>
            <a:pPr fontAlgn="base"/>
            <a:r>
              <a:rPr lang="en-US" b="0" i="0">
                <a:solidFill>
                  <a:srgbClr val="202122"/>
                </a:solidFill>
                <a:effectLst/>
                <a:latin typeface="-apple-system"/>
              </a:rPr>
              <a:t>Patients may be referred directly from an </a:t>
            </a:r>
            <a:r>
              <a:rPr lang="en-US" b="0" i="0" u="none" strike="noStrike">
                <a:solidFill>
                  <a:srgbClr val="6B4BA1"/>
                </a:solidFill>
                <a:effectLst/>
                <a:latin typeface="inherit"/>
                <a:hlinkClick r:id="rId10" tooltip="Emergency department"/>
              </a:rPr>
              <a:t>emergency department</a:t>
            </a:r>
            <a:r>
              <a:rPr lang="en-US" b="0" i="0">
                <a:solidFill>
                  <a:srgbClr val="202122"/>
                </a:solidFill>
                <a:effectLst/>
                <a:latin typeface="-apple-system"/>
              </a:rPr>
              <a:t> or from a ward if they rapidly deteriorate, or immediately after surgery if the surgery is very invasive and the patient is at high risk of complications.</a:t>
            </a:r>
          </a:p>
          <a:p>
            <a:endParaRPr lang="en-US"/>
          </a:p>
        </p:txBody>
      </p:sp>
      <p:sp>
        <p:nvSpPr>
          <p:cNvPr id="4" name="Slide Number Placeholder 3"/>
          <p:cNvSpPr>
            <a:spLocks noGrp="1"/>
          </p:cNvSpPr>
          <p:nvPr>
            <p:ph type="sldNum" sz="quarter" idx="5"/>
          </p:nvPr>
        </p:nvSpPr>
        <p:spPr/>
        <p:txBody>
          <a:bodyPr/>
          <a:lstStyle/>
          <a:p>
            <a:fld id="{736B6941-68C3-AB42-B236-602CDD50048A}" type="slidenum">
              <a:rPr lang="en-US"/>
              <a:t>9</a:t>
            </a:fld>
            <a:endParaRPr lang="en-US"/>
          </a:p>
        </p:txBody>
      </p:sp>
    </p:spTree>
    <p:extLst>
      <p:ext uri="{BB962C8B-B14F-4D97-AF65-F5344CB8AC3E}">
        <p14:creationId xmlns:p14="http://schemas.microsoft.com/office/powerpoint/2010/main" val="2293259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446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8311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183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054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673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55311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9231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815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2632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293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0277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677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0657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3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417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459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501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042955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hyperlink" Target="https://en.m.wikipedia.org/wiki/Myocardial_infarction" TargetMode="External" /><Relationship Id="rId2" Type="http://schemas.openxmlformats.org/officeDocument/2006/relationships/hyperlink" Target="https://en.m.wikipedia.org/wiki/Patient" TargetMode="External" /><Relationship Id="rId1" Type="http://schemas.openxmlformats.org/officeDocument/2006/relationships/slideLayout" Target="../slideLayouts/slideLayout2.xml" /><Relationship Id="rId5" Type="http://schemas.openxmlformats.org/officeDocument/2006/relationships/hyperlink" Target="https://en.m.wikipedia.org/wiki/Cardiac_dysrhythmia" TargetMode="External" /><Relationship Id="rId4" Type="http://schemas.openxmlformats.org/officeDocument/2006/relationships/hyperlink" Target="https://en.m.wikipedia.org/wiki/Unstable_angina" TargetMode="Externa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8" Type="http://schemas.openxmlformats.org/officeDocument/2006/relationships/hyperlink" Target="https://en.m.wikipedia.org/wiki/Memorial_Sloan_Kettering_Cancer_Center" TargetMode="External" /><Relationship Id="rId3" Type="http://schemas.openxmlformats.org/officeDocument/2006/relationships/hyperlink" Target="https://en.m.wikipedia.org/wiki/Health_assessment" TargetMode="External" /><Relationship Id="rId7" Type="http://schemas.openxmlformats.org/officeDocument/2006/relationships/hyperlink" Target="https://en.m.wikipedia.org/wiki/Oncology" TargetMode="External" /><Relationship Id="rId2" Type="http://schemas.openxmlformats.org/officeDocument/2006/relationships/hyperlink" Target="https://en.m.wikipedia.org/wiki/Outpatient" TargetMode="External" /><Relationship Id="rId1" Type="http://schemas.openxmlformats.org/officeDocument/2006/relationships/slideLayout" Target="../slideLayouts/slideLayout2.xml" /><Relationship Id="rId6" Type="http://schemas.openxmlformats.org/officeDocument/2006/relationships/hyperlink" Target="https://en.m.wikipedia.org/wiki/Hospital" TargetMode="External" /><Relationship Id="rId5" Type="http://schemas.openxmlformats.org/officeDocument/2006/relationships/hyperlink" Target="https://en.m.wikipedia.org/wiki/Day_hospital#cite_note-1" TargetMode="External" /><Relationship Id="rId4" Type="http://schemas.openxmlformats.org/officeDocument/2006/relationships/hyperlink" Target="https://en.m.wikipedia.org/wiki/Physical_medicine_and_rehabilitation" TargetMode="External" /><Relationship Id="rId9" Type="http://schemas.openxmlformats.org/officeDocument/2006/relationships/hyperlink" Target="https://en.m.wikipedia.org/wiki/UCH_Macmillan_Cancer_Centre" TargetMode="External" /></Relationships>
</file>

<file path=ppt/slides/_rels/slide1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8" Type="http://schemas.openxmlformats.org/officeDocument/2006/relationships/hyperlink" Target="https://en.m.wikipedia.org/wiki/Acute_respiratory_distress_syndrome" TargetMode="External" /><Relationship Id="rId3" Type="http://schemas.openxmlformats.org/officeDocument/2006/relationships/hyperlink" Target="https://en.m.wikipedia.org/wiki/Medical_emergency" TargetMode="External" /><Relationship Id="rId7" Type="http://schemas.openxmlformats.org/officeDocument/2006/relationships/hyperlink" Target="https://en.m.wikipedia.org/wiki/Respiratory_therapists" TargetMode="External"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hyperlink" Target="https://en.m.wikipedia.org/wiki/Critical_care_nursing" TargetMode="External" /><Relationship Id="rId5" Type="http://schemas.openxmlformats.org/officeDocument/2006/relationships/hyperlink" Target="https://en.m.wikipedia.org/wiki/Intensivist" TargetMode="External" /><Relationship Id="rId10" Type="http://schemas.openxmlformats.org/officeDocument/2006/relationships/hyperlink" Target="https://en.m.wikipedia.org/wiki/Emergency_department" TargetMode="External" /><Relationship Id="rId4" Type="http://schemas.openxmlformats.org/officeDocument/2006/relationships/hyperlink" Target="https://en.m.wikipedia.org/wiki/Human_homeostasis" TargetMode="External" /><Relationship Id="rId9" Type="http://schemas.openxmlformats.org/officeDocument/2006/relationships/hyperlink" Target="https://en.m.wikipedia.org/wiki/Septic_shock"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7404-6A52-2942-8E4B-384EE1A84654}"/>
              </a:ext>
            </a:extLst>
          </p:cNvPr>
          <p:cNvSpPr>
            <a:spLocks noGrp="1"/>
          </p:cNvSpPr>
          <p:nvPr>
            <p:ph type="title"/>
          </p:nvPr>
        </p:nvSpPr>
        <p:spPr>
          <a:xfrm>
            <a:off x="1143001" y="666144"/>
            <a:ext cx="9905998" cy="1478570"/>
          </a:xfrm>
        </p:spPr>
        <p:txBody>
          <a:bodyPr>
            <a:normAutofit/>
          </a:bodyPr>
          <a:lstStyle/>
          <a:p>
            <a:r>
              <a:rPr lang="en-US" altLang="zh-CN" sz="4400">
                <a:solidFill>
                  <a:schemeClr val="bg2">
                    <a:lumMod val="75000"/>
                  </a:schemeClr>
                </a:solidFill>
                <a:latin typeface="Algerian" pitchFamily="82" charset="0"/>
              </a:rPr>
              <a:t>MEDICAL FACILITIES</a:t>
            </a:r>
            <a:endParaRPr lang="en-US" sz="4400">
              <a:solidFill>
                <a:schemeClr val="bg2">
                  <a:lumMod val="75000"/>
                </a:schemeClr>
              </a:solidFill>
              <a:latin typeface="Algerian" pitchFamily="82" charset="0"/>
            </a:endParaRPr>
          </a:p>
        </p:txBody>
      </p:sp>
      <p:sp>
        <p:nvSpPr>
          <p:cNvPr id="5" name="TextBox 4">
            <a:extLst>
              <a:ext uri="{FF2B5EF4-FFF2-40B4-BE49-F238E27FC236}">
                <a16:creationId xmlns:a16="http://schemas.microsoft.com/office/drawing/2014/main" id="{9BFFE277-333E-124E-ABF9-678A376CE275}"/>
              </a:ext>
            </a:extLst>
          </p:cNvPr>
          <p:cNvSpPr txBox="1"/>
          <p:nvPr/>
        </p:nvSpPr>
        <p:spPr>
          <a:xfrm>
            <a:off x="773906" y="2864830"/>
            <a:ext cx="7155657" cy="1477328"/>
          </a:xfrm>
          <a:prstGeom prst="rect">
            <a:avLst/>
          </a:prstGeom>
          <a:noFill/>
        </p:spPr>
        <p:txBody>
          <a:bodyPr wrap="square" rtlCol="0">
            <a:spAutoFit/>
          </a:bodyPr>
          <a:lstStyle/>
          <a:p>
            <a:pPr algn="l"/>
            <a:r>
              <a:rPr lang="en-US" altLang="zh-CN">
                <a:solidFill>
                  <a:schemeClr val="tx2"/>
                </a:solidFill>
                <a:latin typeface="Algerian" pitchFamily="82" charset="0"/>
              </a:rPr>
              <a:t>Calvin D’souza :</a:t>
            </a:r>
            <a:r>
              <a:rPr lang="zh-CN" altLang="en-US">
                <a:solidFill>
                  <a:schemeClr val="tx2"/>
                </a:solidFill>
                <a:latin typeface="Algerian" pitchFamily="82" charset="0"/>
              </a:rPr>
              <a:t> </a:t>
            </a:r>
            <a:r>
              <a:rPr lang="en-US" altLang="zh-CN">
                <a:solidFill>
                  <a:schemeClr val="tx2"/>
                </a:solidFill>
                <a:latin typeface="Algerian" pitchFamily="82" charset="0"/>
              </a:rPr>
              <a:t>leader</a:t>
            </a:r>
            <a:r>
              <a:rPr lang="zh-CN" altLang="en-US">
                <a:solidFill>
                  <a:schemeClr val="tx2"/>
                </a:solidFill>
                <a:latin typeface="Algerian" pitchFamily="82" charset="0"/>
              </a:rPr>
              <a:t>   </a:t>
            </a:r>
            <a:endParaRPr lang="en-US" altLang="zh-CN">
              <a:solidFill>
                <a:schemeClr val="tx2"/>
              </a:solidFill>
              <a:latin typeface="Algerian" pitchFamily="82" charset="0"/>
            </a:endParaRPr>
          </a:p>
          <a:p>
            <a:pPr algn="l"/>
            <a:r>
              <a:rPr lang="en-US" altLang="zh-CN">
                <a:solidFill>
                  <a:schemeClr val="tx2"/>
                </a:solidFill>
                <a:latin typeface="Algerian" pitchFamily="82" charset="0"/>
              </a:rPr>
              <a:t>Jayden Gomes </a:t>
            </a:r>
          </a:p>
          <a:p>
            <a:pPr algn="l"/>
            <a:r>
              <a:rPr lang="en-US" altLang="zh-CN">
                <a:solidFill>
                  <a:schemeClr val="tx2"/>
                </a:solidFill>
                <a:latin typeface="Algerian" pitchFamily="82" charset="0"/>
              </a:rPr>
              <a:t>Douglas Pereira </a:t>
            </a:r>
          </a:p>
          <a:p>
            <a:pPr algn="l"/>
            <a:r>
              <a:rPr lang="en-US" altLang="zh-CN">
                <a:solidFill>
                  <a:schemeClr val="tx2"/>
                </a:solidFill>
                <a:latin typeface="Algerian" pitchFamily="82" charset="0"/>
              </a:rPr>
              <a:t>Adam Menon</a:t>
            </a:r>
          </a:p>
          <a:p>
            <a:pPr algn="l"/>
            <a:r>
              <a:rPr lang="en-US" altLang="zh-CN">
                <a:solidFill>
                  <a:schemeClr val="tx2"/>
                </a:solidFill>
                <a:latin typeface="Algerian" pitchFamily="82" charset="0"/>
              </a:rPr>
              <a:t>Sohail Khan</a:t>
            </a:r>
            <a:endParaRPr lang="en-US">
              <a:solidFill>
                <a:schemeClr val="tx2"/>
              </a:solidFill>
              <a:latin typeface="Algerian" pitchFamily="82" charset="0"/>
            </a:endParaRPr>
          </a:p>
        </p:txBody>
      </p:sp>
      <p:sp>
        <p:nvSpPr>
          <p:cNvPr id="6" name="TextBox 5">
            <a:extLst>
              <a:ext uri="{FF2B5EF4-FFF2-40B4-BE49-F238E27FC236}">
                <a16:creationId xmlns:a16="http://schemas.microsoft.com/office/drawing/2014/main" id="{C37A504A-FCBB-D943-8230-93651B27A755}"/>
              </a:ext>
            </a:extLst>
          </p:cNvPr>
          <p:cNvSpPr txBox="1"/>
          <p:nvPr/>
        </p:nvSpPr>
        <p:spPr>
          <a:xfrm>
            <a:off x="1348469" y="2320106"/>
            <a:ext cx="6006529" cy="369332"/>
          </a:xfrm>
          <a:prstGeom prst="rect">
            <a:avLst/>
          </a:prstGeom>
          <a:noFill/>
        </p:spPr>
        <p:txBody>
          <a:bodyPr wrap="square" rtlCol="0">
            <a:spAutoFit/>
          </a:bodyPr>
          <a:lstStyle/>
          <a:p>
            <a:pPr algn="l"/>
            <a:r>
              <a:rPr lang="en-US" altLang="zh-CN">
                <a:solidFill>
                  <a:schemeClr val="tx2"/>
                </a:solidFill>
                <a:latin typeface="Algerian" pitchFamily="82" charset="0"/>
              </a:rPr>
              <a:t>By</a:t>
            </a:r>
            <a:endParaRPr lang="en-US">
              <a:solidFill>
                <a:schemeClr val="tx2"/>
              </a:solidFill>
              <a:latin typeface="Algerian" pitchFamily="82" charset="0"/>
            </a:endParaRPr>
          </a:p>
        </p:txBody>
      </p:sp>
    </p:spTree>
    <p:extLst>
      <p:ext uri="{BB962C8B-B14F-4D97-AF65-F5344CB8AC3E}">
        <p14:creationId xmlns:p14="http://schemas.microsoft.com/office/powerpoint/2010/main" val="33116494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E079CE6-C9C0-BB4E-BBB7-58288BAFF8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H="1" flipV="1">
            <a:off x="1309688" y="780317"/>
            <a:ext cx="9870281" cy="5066567"/>
          </a:xfrm>
        </p:spPr>
      </p:pic>
    </p:spTree>
    <p:extLst>
      <p:ext uri="{BB962C8B-B14F-4D97-AF65-F5344CB8AC3E}">
        <p14:creationId xmlns:p14="http://schemas.microsoft.com/office/powerpoint/2010/main" val="2013845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5228-9A84-B948-8B3D-8C9296A1B79A}"/>
              </a:ext>
            </a:extLst>
          </p:cNvPr>
          <p:cNvSpPr>
            <a:spLocks noGrp="1"/>
          </p:cNvSpPr>
          <p:nvPr>
            <p:ph type="title"/>
          </p:nvPr>
        </p:nvSpPr>
        <p:spPr>
          <a:xfrm>
            <a:off x="1141413" y="618518"/>
            <a:ext cx="9905998" cy="1139944"/>
          </a:xfrm>
        </p:spPr>
        <p:txBody>
          <a:bodyPr/>
          <a:lstStyle/>
          <a:p>
            <a:r>
              <a:rPr lang="zh-CN" altLang="en-US"/>
              <a:t>                                     </a:t>
            </a:r>
            <a:r>
              <a:rPr lang="en-US" altLang="zh-CN" b="1">
                <a:latin typeface="Baskerville Old Face" panose="02020602080505020303" pitchFamily="18" charset="0"/>
              </a:rPr>
              <a:t>ICCU</a:t>
            </a:r>
            <a:endParaRPr lang="en-US" b="1">
              <a:latin typeface="Baskerville Old Face" panose="02020602080505020303" pitchFamily="18" charset="0"/>
            </a:endParaRPr>
          </a:p>
        </p:txBody>
      </p:sp>
      <p:sp>
        <p:nvSpPr>
          <p:cNvPr id="5" name="TextBox 4">
            <a:extLst>
              <a:ext uri="{FF2B5EF4-FFF2-40B4-BE49-F238E27FC236}">
                <a16:creationId xmlns:a16="http://schemas.microsoft.com/office/drawing/2014/main" id="{690C09DC-6EF7-F347-8AD6-11EC0C20D805}"/>
              </a:ext>
            </a:extLst>
          </p:cNvPr>
          <p:cNvSpPr txBox="1"/>
          <p:nvPr/>
        </p:nvSpPr>
        <p:spPr>
          <a:xfrm>
            <a:off x="1284289" y="2147328"/>
            <a:ext cx="9905998" cy="2585323"/>
          </a:xfrm>
          <a:prstGeom prst="rect">
            <a:avLst/>
          </a:prstGeom>
          <a:noFill/>
        </p:spPr>
        <p:txBody>
          <a:bodyPr wrap="square">
            <a:spAutoFit/>
          </a:bodyPr>
          <a:lstStyle/>
          <a:p>
            <a:pPr fontAlgn="base"/>
            <a:r>
              <a:rPr lang="en-US" b="0" i="0">
                <a:solidFill>
                  <a:schemeClr val="tx2"/>
                </a:solidFill>
                <a:effectLst/>
                <a:latin typeface="Baskerville Old Face" panose="02020602080505020303" pitchFamily="18" charset="0"/>
              </a:rPr>
              <a:t>The SCCH Intensive Coronary Care Unit, ICCU, is designed for those patients requiring constant observation, as well as specialized medical and nursing care. Our four ICCU rooms are equipped with the latest technological advances for quality patient care, including cardiac monitoring and management of ventilator patients.</a:t>
            </a:r>
          </a:p>
          <a:p>
            <a:pPr algn="l" fontAlgn="base"/>
            <a:r>
              <a:rPr lang="en-US" b="0" i="0">
                <a:solidFill>
                  <a:schemeClr val="tx2"/>
                </a:solidFill>
                <a:effectLst/>
                <a:latin typeface="Baskerville Old Face" panose="02020602080505020303" pitchFamily="18" charset="0"/>
              </a:rPr>
              <a:t>ICCU is also capable of providing telehealth services in multiple disciplines, including cardiology, pulmonology, nephrology, and mental health. Telehealth services use a monitor/webcam, allowing the physician to see, assess, and speak with the patient from off-site locations with the assistance of the on-site nursing staff. Telehealth equipment also provides patients with a means to visit with family that may live too far away to visit in person.</a:t>
            </a:r>
          </a:p>
        </p:txBody>
      </p:sp>
    </p:spTree>
    <p:extLst>
      <p:ext uri="{BB962C8B-B14F-4D97-AF65-F5344CB8AC3E}">
        <p14:creationId xmlns:p14="http://schemas.microsoft.com/office/powerpoint/2010/main" val="3898902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E3BE308-02AA-B842-B7E2-4F7FE6367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868240"/>
            <a:ext cx="10221058" cy="5286375"/>
          </a:xfrm>
          <a:prstGeom prst="rect">
            <a:avLst/>
          </a:prstGeom>
        </p:spPr>
      </p:pic>
    </p:spTree>
    <p:extLst>
      <p:ext uri="{BB962C8B-B14F-4D97-AF65-F5344CB8AC3E}">
        <p14:creationId xmlns:p14="http://schemas.microsoft.com/office/powerpoint/2010/main" val="1847811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33E0-11CA-D94F-925B-61B5F515A145}"/>
              </a:ext>
            </a:extLst>
          </p:cNvPr>
          <p:cNvSpPr>
            <a:spLocks noGrp="1"/>
          </p:cNvSpPr>
          <p:nvPr>
            <p:ph type="title"/>
          </p:nvPr>
        </p:nvSpPr>
        <p:spPr/>
        <p:txBody>
          <a:bodyPr/>
          <a:lstStyle/>
          <a:p>
            <a:r>
              <a:rPr lang="zh-CN" altLang="en-US"/>
              <a:t>                                     </a:t>
            </a:r>
            <a:r>
              <a:rPr lang="en-US" altLang="zh-CN" b="1">
                <a:latin typeface="Baskerville Old Face" panose="02020602080505020303" pitchFamily="18" charset="0"/>
              </a:rPr>
              <a:t>CCU</a:t>
            </a:r>
            <a:endParaRPr lang="en-US" b="1">
              <a:latin typeface="Baskerville Old Face" panose="02020602080505020303" pitchFamily="18" charset="0"/>
            </a:endParaRPr>
          </a:p>
        </p:txBody>
      </p:sp>
      <p:sp>
        <p:nvSpPr>
          <p:cNvPr id="5" name="TextBox 4">
            <a:extLst>
              <a:ext uri="{FF2B5EF4-FFF2-40B4-BE49-F238E27FC236}">
                <a16:creationId xmlns:a16="http://schemas.microsoft.com/office/drawing/2014/main" id="{E7CF0B64-7687-B445-A290-E70D0C855DFF}"/>
              </a:ext>
            </a:extLst>
          </p:cNvPr>
          <p:cNvSpPr txBox="1"/>
          <p:nvPr/>
        </p:nvSpPr>
        <p:spPr>
          <a:xfrm flipV="1">
            <a:off x="12894468" y="5733097"/>
            <a:ext cx="1785937" cy="886778"/>
          </a:xfrm>
          <a:prstGeom prst="rect">
            <a:avLst/>
          </a:prstGeom>
          <a:noFill/>
        </p:spPr>
        <p:txBody>
          <a:bodyPr wrap="square">
            <a:spAutoFit/>
          </a:bodyPr>
          <a:lstStyle/>
          <a:p>
            <a:endParaRPr lang="zh-CN" altLang="en-US" b="0" i="0">
              <a:solidFill>
                <a:schemeClr val="tx2"/>
              </a:solidFill>
              <a:effectLst/>
              <a:latin typeface="-apple-system"/>
            </a:endParaRPr>
          </a:p>
        </p:txBody>
      </p:sp>
      <p:sp>
        <p:nvSpPr>
          <p:cNvPr id="7" name="TextBox 6">
            <a:extLst>
              <a:ext uri="{FF2B5EF4-FFF2-40B4-BE49-F238E27FC236}">
                <a16:creationId xmlns:a16="http://schemas.microsoft.com/office/drawing/2014/main" id="{D3F58197-242E-0746-BDE7-06610A65E3F5}"/>
              </a:ext>
            </a:extLst>
          </p:cNvPr>
          <p:cNvSpPr txBox="1"/>
          <p:nvPr/>
        </p:nvSpPr>
        <p:spPr>
          <a:xfrm>
            <a:off x="1893094" y="3321844"/>
            <a:ext cx="9460705" cy="930385"/>
          </a:xfrm>
          <a:prstGeom prst="rect">
            <a:avLst/>
          </a:prstGeom>
          <a:noFill/>
        </p:spPr>
        <p:txBody>
          <a:bodyPr wrap="square">
            <a:spAutoFit/>
          </a:bodyPr>
          <a:lstStyle/>
          <a:p>
            <a:r>
              <a:rPr lang="en-US" b="0" i="0">
                <a:solidFill>
                  <a:schemeClr val="tx2"/>
                </a:solidFill>
                <a:effectLst/>
                <a:latin typeface="-apple-system"/>
              </a:rPr>
              <a:t>A </a:t>
            </a:r>
            <a:r>
              <a:rPr lang="en-US" b="1" i="0">
                <a:solidFill>
                  <a:schemeClr val="tx2"/>
                </a:solidFill>
                <a:effectLst/>
                <a:latin typeface="-apple-system"/>
              </a:rPr>
              <a:t>coronary care unit</a:t>
            </a:r>
            <a:r>
              <a:rPr lang="en-US" b="0" i="0">
                <a:solidFill>
                  <a:schemeClr val="tx2"/>
                </a:solidFill>
                <a:effectLst/>
                <a:latin typeface="-apple-system"/>
              </a:rPr>
              <a:t> (</a:t>
            </a:r>
            <a:r>
              <a:rPr lang="en-US" b="1" i="0">
                <a:solidFill>
                  <a:schemeClr val="tx2"/>
                </a:solidFill>
                <a:effectLst/>
                <a:latin typeface="-apple-system"/>
              </a:rPr>
              <a:t>CCU</a:t>
            </a:r>
            <a:r>
              <a:rPr lang="en-US" b="0" i="0">
                <a:solidFill>
                  <a:schemeClr val="tx2"/>
                </a:solidFill>
                <a:effectLst/>
                <a:latin typeface="-apple-system"/>
              </a:rPr>
              <a:t>) or </a:t>
            </a:r>
            <a:r>
              <a:rPr lang="en-US" b="1" i="0">
                <a:solidFill>
                  <a:schemeClr val="tx2"/>
                </a:solidFill>
                <a:effectLst/>
                <a:latin typeface="-apple-system"/>
              </a:rPr>
              <a:t>cardiac intensive care unit</a:t>
            </a:r>
            <a:r>
              <a:rPr lang="en-US" b="0" i="0">
                <a:solidFill>
                  <a:schemeClr val="tx2"/>
                </a:solidFill>
                <a:effectLst/>
                <a:latin typeface="-apple-system"/>
              </a:rPr>
              <a:t> (</a:t>
            </a:r>
            <a:r>
              <a:rPr lang="en-US" b="1" i="0">
                <a:solidFill>
                  <a:schemeClr val="tx2"/>
                </a:solidFill>
                <a:effectLst/>
                <a:latin typeface="-apple-system"/>
              </a:rPr>
              <a:t>CICU</a:t>
            </a:r>
            <a:r>
              <a:rPr lang="en-US" b="0" i="0">
                <a:solidFill>
                  <a:schemeClr val="tx2"/>
                </a:solidFill>
                <a:effectLst/>
                <a:latin typeface="-apple-system"/>
              </a:rPr>
              <a:t>) is a hospital ward specialized in the care of </a:t>
            </a:r>
            <a:r>
              <a:rPr lang="en-US" b="0" i="0" strike="noStrike">
                <a:solidFill>
                  <a:schemeClr val="tx2"/>
                </a:solidFill>
                <a:effectLst/>
                <a:latin typeface="-apple-system"/>
                <a:hlinkClick r:id="rId2" tooltip="Patient">
                  <a:extLst>
                    <a:ext uri="{A12FA001-AC4F-418D-AE19-62706E023703}">
                      <ahyp:hlinkClr xmlns:ahyp="http://schemas.microsoft.com/office/drawing/2018/hyperlinkcolor" val="tx"/>
                    </a:ext>
                  </a:extLst>
                </a:hlinkClick>
              </a:rPr>
              <a:t>patients</a:t>
            </a:r>
            <a:r>
              <a:rPr lang="en-US" b="0" i="0">
                <a:solidFill>
                  <a:schemeClr val="tx2"/>
                </a:solidFill>
                <a:effectLst/>
                <a:latin typeface="-apple-system"/>
              </a:rPr>
              <a:t> with </a:t>
            </a:r>
            <a:r>
              <a:rPr lang="en-US" b="0" i="0" strike="noStrike">
                <a:solidFill>
                  <a:schemeClr val="tx2"/>
                </a:solidFill>
                <a:effectLst/>
                <a:latin typeface="-apple-system"/>
                <a:hlinkClick r:id="rId3" tooltip="Myocardial infarction">
                  <a:extLst>
                    <a:ext uri="{A12FA001-AC4F-418D-AE19-62706E023703}">
                      <ahyp:hlinkClr xmlns:ahyp="http://schemas.microsoft.com/office/drawing/2018/hyperlinkcolor" val="tx"/>
                    </a:ext>
                  </a:extLst>
                </a:hlinkClick>
              </a:rPr>
              <a:t>heart attacks</a:t>
            </a:r>
            <a:r>
              <a:rPr lang="en-US" b="0" i="0">
                <a:solidFill>
                  <a:schemeClr val="tx2"/>
                </a:solidFill>
                <a:effectLst/>
                <a:latin typeface="-apple-system"/>
              </a:rPr>
              <a:t>, </a:t>
            </a:r>
            <a:r>
              <a:rPr lang="en-US" b="0" i="0" strike="noStrike">
                <a:solidFill>
                  <a:schemeClr val="tx2"/>
                </a:solidFill>
                <a:effectLst/>
                <a:latin typeface="-apple-system"/>
                <a:hlinkClick r:id="rId4" tooltip="Unstable angina">
                  <a:extLst>
                    <a:ext uri="{A12FA001-AC4F-418D-AE19-62706E023703}">
                      <ahyp:hlinkClr xmlns:ahyp="http://schemas.microsoft.com/office/drawing/2018/hyperlinkcolor" val="tx"/>
                    </a:ext>
                  </a:extLst>
                </a:hlinkClick>
              </a:rPr>
              <a:t>unstable angina</a:t>
            </a:r>
            <a:r>
              <a:rPr lang="en-US" b="0" i="0">
                <a:solidFill>
                  <a:schemeClr val="tx2"/>
                </a:solidFill>
                <a:effectLst/>
                <a:latin typeface="-apple-system"/>
              </a:rPr>
              <a:t>, </a:t>
            </a:r>
            <a:r>
              <a:rPr lang="en-US" b="0" i="0" strike="noStrike">
                <a:solidFill>
                  <a:schemeClr val="tx2"/>
                </a:solidFill>
                <a:effectLst/>
                <a:latin typeface="-apple-system"/>
                <a:hlinkClick r:id="rId5" tooltip="Cardiac dysrhythmia">
                  <a:extLst>
                    <a:ext uri="{A12FA001-AC4F-418D-AE19-62706E023703}">
                      <ahyp:hlinkClr xmlns:ahyp="http://schemas.microsoft.com/office/drawing/2018/hyperlinkcolor" val="tx"/>
                    </a:ext>
                  </a:extLst>
                </a:hlinkClick>
              </a:rPr>
              <a:t>cardiac dysrhythmia</a:t>
            </a:r>
            <a:r>
              <a:rPr lang="en-US" b="0" i="0">
                <a:solidFill>
                  <a:schemeClr val="tx2"/>
                </a:solidFill>
                <a:effectLst/>
                <a:latin typeface="-apple-system"/>
              </a:rPr>
              <a:t> and (in practice) various other cardiac conditions that require continuous monitoring and treatment.</a:t>
            </a:r>
            <a:endParaRPr lang="en-US">
              <a:solidFill>
                <a:schemeClr val="tx2"/>
              </a:solidFill>
            </a:endParaRPr>
          </a:p>
        </p:txBody>
      </p:sp>
    </p:spTree>
    <p:extLst>
      <p:ext uri="{BB962C8B-B14F-4D97-AF65-F5344CB8AC3E}">
        <p14:creationId xmlns:p14="http://schemas.microsoft.com/office/powerpoint/2010/main" val="26262376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E7D1D5D-C1F8-2E43-A8AE-C09679CA2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219" y="1250695"/>
            <a:ext cx="10096499" cy="4356608"/>
          </a:xfrm>
          <a:prstGeom prst="rect">
            <a:avLst/>
          </a:prstGeom>
        </p:spPr>
      </p:pic>
    </p:spTree>
    <p:extLst>
      <p:ext uri="{BB962C8B-B14F-4D97-AF65-F5344CB8AC3E}">
        <p14:creationId xmlns:p14="http://schemas.microsoft.com/office/powerpoint/2010/main" val="100425461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744F-F4D4-8F47-965D-3E73F7B048CD}"/>
              </a:ext>
            </a:extLst>
          </p:cNvPr>
          <p:cNvSpPr>
            <a:spLocks noGrp="1"/>
          </p:cNvSpPr>
          <p:nvPr>
            <p:ph type="title"/>
          </p:nvPr>
        </p:nvSpPr>
        <p:spPr/>
        <p:txBody>
          <a:bodyPr/>
          <a:lstStyle/>
          <a:p>
            <a:r>
              <a:rPr lang="zh-CN" altLang="en-US"/>
              <a:t>                           </a:t>
            </a:r>
            <a:r>
              <a:rPr lang="en-US" altLang="zh-CN" b="1">
                <a:latin typeface="Baskerville Old Face" panose="02020602080505020303" pitchFamily="18" charset="0"/>
              </a:rPr>
              <a:t>Daycare unit </a:t>
            </a:r>
            <a:endParaRPr lang="en-US" b="1">
              <a:latin typeface="Baskerville Old Face" panose="02020602080505020303" pitchFamily="18" charset="0"/>
            </a:endParaRPr>
          </a:p>
        </p:txBody>
      </p:sp>
      <p:sp>
        <p:nvSpPr>
          <p:cNvPr id="5" name="TextBox 4">
            <a:extLst>
              <a:ext uri="{FF2B5EF4-FFF2-40B4-BE49-F238E27FC236}">
                <a16:creationId xmlns:a16="http://schemas.microsoft.com/office/drawing/2014/main" id="{3B137FD9-8345-564E-93AE-1967037DBE43}"/>
              </a:ext>
            </a:extLst>
          </p:cNvPr>
          <p:cNvSpPr txBox="1"/>
          <p:nvPr/>
        </p:nvSpPr>
        <p:spPr>
          <a:xfrm>
            <a:off x="547688" y="3119437"/>
            <a:ext cx="11199018" cy="1500188"/>
          </a:xfrm>
          <a:prstGeom prst="rect">
            <a:avLst/>
          </a:prstGeom>
          <a:noFill/>
        </p:spPr>
        <p:txBody>
          <a:bodyPr wrap="square">
            <a:spAutoFit/>
          </a:bodyPr>
          <a:lstStyle/>
          <a:p>
            <a:r>
              <a:rPr lang="en-US" b="0" i="0">
                <a:solidFill>
                  <a:schemeClr val="tx2"/>
                </a:solidFill>
                <a:effectLst/>
                <a:latin typeface="Baskerville Old Face" panose="02020602080505020303" pitchFamily="18" charset="0"/>
              </a:rPr>
              <a:t>A </a:t>
            </a:r>
            <a:r>
              <a:rPr lang="en-US" b="1" i="0">
                <a:solidFill>
                  <a:schemeClr val="tx2"/>
                </a:solidFill>
                <a:effectLst/>
                <a:latin typeface="Baskerville Old Face" panose="02020602080505020303" pitchFamily="18" charset="0"/>
              </a:rPr>
              <a:t>day hospital</a:t>
            </a:r>
            <a:r>
              <a:rPr lang="en-US" b="0" i="0">
                <a:solidFill>
                  <a:schemeClr val="tx2"/>
                </a:solidFill>
                <a:effectLst/>
                <a:latin typeface="Baskerville Old Face" panose="02020602080505020303" pitchFamily="18" charset="0"/>
              </a:rPr>
              <a:t> is an </a:t>
            </a:r>
            <a:r>
              <a:rPr lang="en-US" b="0" i="0" u="none" strike="noStrike">
                <a:solidFill>
                  <a:schemeClr val="tx2"/>
                </a:solidFill>
                <a:effectLst/>
                <a:latin typeface="Baskerville Old Face" panose="02020602080505020303" pitchFamily="18" charset="0"/>
                <a:hlinkClick r:id="rId2" tooltip="Outpatient">
                  <a:extLst>
                    <a:ext uri="{A12FA001-AC4F-418D-AE19-62706E023703}">
                      <ahyp:hlinkClr xmlns:ahyp="http://schemas.microsoft.com/office/drawing/2018/hyperlinkcolor" val="tx"/>
                    </a:ext>
                  </a:extLst>
                </a:hlinkClick>
              </a:rPr>
              <a:t>outpatient</a:t>
            </a:r>
            <a:r>
              <a:rPr lang="en-US" b="0" i="0">
                <a:solidFill>
                  <a:schemeClr val="tx2"/>
                </a:solidFill>
                <a:effectLst/>
                <a:latin typeface="Baskerville Old Face" panose="02020602080505020303" pitchFamily="18" charset="0"/>
              </a:rPr>
              <a:t> facility where patients attend for </a:t>
            </a:r>
            <a:r>
              <a:rPr lang="en-US" b="0" i="0" u="none" strike="noStrike">
                <a:solidFill>
                  <a:schemeClr val="tx2"/>
                </a:solidFill>
                <a:effectLst/>
                <a:latin typeface="Baskerville Old Face" panose="02020602080505020303" pitchFamily="18" charset="0"/>
                <a:hlinkClick r:id="rId3" tooltip="Health assessment">
                  <a:extLst>
                    <a:ext uri="{A12FA001-AC4F-418D-AE19-62706E023703}">
                      <ahyp:hlinkClr xmlns:ahyp="http://schemas.microsoft.com/office/drawing/2018/hyperlinkcolor" val="tx"/>
                    </a:ext>
                  </a:extLst>
                </a:hlinkClick>
              </a:rPr>
              <a:t>assessment</a:t>
            </a:r>
            <a:r>
              <a:rPr lang="en-US" b="0" i="0">
                <a:solidFill>
                  <a:schemeClr val="tx2"/>
                </a:solidFill>
                <a:effectLst/>
                <a:latin typeface="Baskerville Old Face" panose="02020602080505020303" pitchFamily="18" charset="0"/>
              </a:rPr>
              <a:t>, treatment or </a:t>
            </a:r>
            <a:r>
              <a:rPr lang="en-US" b="0" i="0" u="none" strike="noStrike">
                <a:solidFill>
                  <a:schemeClr val="tx2"/>
                </a:solidFill>
                <a:effectLst/>
                <a:latin typeface="Baskerville Old Face" panose="02020602080505020303" pitchFamily="18" charset="0"/>
                <a:hlinkClick r:id="rId4" tooltip="Physical medicine and rehabilitation">
                  <a:extLst>
                    <a:ext uri="{A12FA001-AC4F-418D-AE19-62706E023703}">
                      <ahyp:hlinkClr xmlns:ahyp="http://schemas.microsoft.com/office/drawing/2018/hyperlinkcolor" val="tx"/>
                    </a:ext>
                  </a:extLst>
                </a:hlinkClick>
              </a:rPr>
              <a:t>rehabilitation</a:t>
            </a:r>
            <a:r>
              <a:rPr lang="en-US" b="0" i="0">
                <a:solidFill>
                  <a:schemeClr val="tx2"/>
                </a:solidFill>
                <a:effectLst/>
                <a:latin typeface="Baskerville Old Face" panose="02020602080505020303" pitchFamily="18" charset="0"/>
              </a:rPr>
              <a:t> during the day and then return home or spend the night at a different facility.</a:t>
            </a:r>
            <a:r>
              <a:rPr lang="en-US" b="0" i="0" u="none" strike="noStrike" baseline="30000">
                <a:solidFill>
                  <a:schemeClr val="tx2"/>
                </a:solidFill>
                <a:effectLst/>
                <a:latin typeface="Baskerville Old Face" panose="02020602080505020303" pitchFamily="18" charset="0"/>
                <a:hlinkClick r:id="rId5">
                  <a:extLst>
                    <a:ext uri="{A12FA001-AC4F-418D-AE19-62706E023703}">
                      <ahyp:hlinkClr xmlns:ahyp="http://schemas.microsoft.com/office/drawing/2018/hyperlinkcolor" val="tx"/>
                    </a:ext>
                  </a:extLst>
                </a:hlinkClick>
              </a:rPr>
              <a:t>[1]</a:t>
            </a:r>
            <a:r>
              <a:rPr lang="en-US" b="0" i="0">
                <a:solidFill>
                  <a:schemeClr val="tx2"/>
                </a:solidFill>
                <a:effectLst/>
                <a:latin typeface="Baskerville Old Face" panose="02020602080505020303" pitchFamily="18" charset="0"/>
              </a:rPr>
              <a:t> The patient groups most likely to receive this sort of </a:t>
            </a:r>
            <a:r>
              <a:rPr lang="en-US" b="0" i="0" u="none" strike="noStrike">
                <a:solidFill>
                  <a:schemeClr val="tx2"/>
                </a:solidFill>
                <a:effectLst/>
                <a:latin typeface="Baskerville Old Face" panose="02020602080505020303" pitchFamily="18" charset="0"/>
                <a:hlinkClick r:id="rId6" tooltip="Hospital">
                  <a:extLst>
                    <a:ext uri="{A12FA001-AC4F-418D-AE19-62706E023703}">
                      <ahyp:hlinkClr xmlns:ahyp="http://schemas.microsoft.com/office/drawing/2018/hyperlinkcolor" val="tx"/>
                    </a:ext>
                  </a:extLst>
                </a:hlinkClick>
              </a:rPr>
              <a:t>hospital</a:t>
            </a:r>
            <a:r>
              <a:rPr lang="en-US" b="0" i="0">
                <a:solidFill>
                  <a:schemeClr val="tx2"/>
                </a:solidFill>
                <a:effectLst/>
                <a:latin typeface="Baskerville Old Face" panose="02020602080505020303" pitchFamily="18" charset="0"/>
              </a:rPr>
              <a:t> provision are elderly people, those with psychiatric problems, and those with physical rehabilitative needs. It is also used for some </a:t>
            </a:r>
            <a:r>
              <a:rPr lang="en-US" b="0" i="0" u="none" strike="noStrike">
                <a:solidFill>
                  <a:schemeClr val="tx2"/>
                </a:solidFill>
                <a:effectLst/>
                <a:latin typeface="Baskerville Old Face" panose="02020602080505020303" pitchFamily="18" charset="0"/>
                <a:hlinkClick r:id="rId7" tooltip="Oncology">
                  <a:extLst>
                    <a:ext uri="{A12FA001-AC4F-418D-AE19-62706E023703}">
                      <ahyp:hlinkClr xmlns:ahyp="http://schemas.microsoft.com/office/drawing/2018/hyperlinkcolor" val="tx"/>
                    </a:ext>
                  </a:extLst>
                </a:hlinkClick>
              </a:rPr>
              <a:t>cancer treatments</a:t>
            </a:r>
            <a:r>
              <a:rPr lang="en-US" b="0" i="0">
                <a:solidFill>
                  <a:schemeClr val="tx2"/>
                </a:solidFill>
                <a:effectLst/>
                <a:latin typeface="Baskerville Old Face" panose="02020602080505020303" pitchFamily="18" charset="0"/>
              </a:rPr>
              <a:t>, as at New York's </a:t>
            </a:r>
            <a:r>
              <a:rPr lang="en-US" b="0" i="0" u="none" strike="noStrike">
                <a:solidFill>
                  <a:schemeClr val="tx2"/>
                </a:solidFill>
                <a:effectLst/>
                <a:latin typeface="Baskerville Old Face" panose="02020602080505020303" pitchFamily="18" charset="0"/>
                <a:hlinkClick r:id="rId8" tooltip="Memorial Sloan Kettering Cancer Center">
                  <a:extLst>
                    <a:ext uri="{A12FA001-AC4F-418D-AE19-62706E023703}">
                      <ahyp:hlinkClr xmlns:ahyp="http://schemas.microsoft.com/office/drawing/2018/hyperlinkcolor" val="tx"/>
                    </a:ext>
                  </a:extLst>
                </a:hlinkClick>
              </a:rPr>
              <a:t>Memorial Sloan Kettering Cancer Center</a:t>
            </a:r>
            <a:r>
              <a:rPr lang="en-US" b="0" i="0">
                <a:solidFill>
                  <a:schemeClr val="tx2"/>
                </a:solidFill>
                <a:effectLst/>
                <a:latin typeface="Baskerville Old Face" panose="02020602080505020303" pitchFamily="18" charset="0"/>
              </a:rPr>
              <a:t> and London's </a:t>
            </a:r>
            <a:r>
              <a:rPr lang="en-US" b="0" i="0" u="none" strike="noStrike">
                <a:solidFill>
                  <a:schemeClr val="tx2"/>
                </a:solidFill>
                <a:effectLst/>
                <a:latin typeface="Baskerville Old Face" panose="02020602080505020303" pitchFamily="18" charset="0"/>
                <a:hlinkClick r:id="rId9" tooltip="UCH Macmillan Cancer Centre">
                  <a:extLst>
                    <a:ext uri="{A12FA001-AC4F-418D-AE19-62706E023703}">
                      <ahyp:hlinkClr xmlns:ahyp="http://schemas.microsoft.com/office/drawing/2018/hyperlinkcolor" val="tx"/>
                    </a:ext>
                  </a:extLst>
                </a:hlinkClick>
              </a:rPr>
              <a:t>UCH Macmillan Cancer Centre</a:t>
            </a:r>
            <a:r>
              <a:rPr lang="en-US" b="0" i="0">
                <a:solidFill>
                  <a:schemeClr val="tx2"/>
                </a:solidFill>
                <a:effectLst/>
                <a:latin typeface="Baskerville Old Face" panose="02020602080505020303" pitchFamily="18" charset="0"/>
              </a:rPr>
              <a:t>.</a:t>
            </a:r>
            <a:endParaRPr lang="en-US">
              <a:solidFill>
                <a:schemeClr val="tx2"/>
              </a:solidFill>
              <a:latin typeface="Baskerville Old Face" panose="02020602080505020303" pitchFamily="18" charset="0"/>
            </a:endParaRPr>
          </a:p>
        </p:txBody>
      </p:sp>
    </p:spTree>
    <p:extLst>
      <p:ext uri="{BB962C8B-B14F-4D97-AF65-F5344CB8AC3E}">
        <p14:creationId xmlns:p14="http://schemas.microsoft.com/office/powerpoint/2010/main" val="356956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8C434F-C1D6-3B47-9200-0DE4330C8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518" y="192331"/>
            <a:ext cx="9067067" cy="6473337"/>
          </a:xfrm>
          <a:prstGeom prst="rect">
            <a:avLst/>
          </a:prstGeom>
        </p:spPr>
      </p:pic>
    </p:spTree>
    <p:extLst>
      <p:ext uri="{BB962C8B-B14F-4D97-AF65-F5344CB8AC3E}">
        <p14:creationId xmlns:p14="http://schemas.microsoft.com/office/powerpoint/2010/main" val="12438895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EBE3-D8C5-9144-B342-2109EFC6C24B}"/>
              </a:ext>
            </a:extLst>
          </p:cNvPr>
          <p:cNvSpPr>
            <a:spLocks noGrp="1"/>
          </p:cNvSpPr>
          <p:nvPr>
            <p:ph type="title"/>
          </p:nvPr>
        </p:nvSpPr>
        <p:spPr>
          <a:xfrm>
            <a:off x="1440657" y="2190142"/>
            <a:ext cx="9977437" cy="1953233"/>
          </a:xfrm>
        </p:spPr>
        <p:txBody>
          <a:bodyPr>
            <a:normAutofit/>
          </a:bodyPr>
          <a:lstStyle/>
          <a:p>
            <a:r>
              <a:rPr lang="zh-CN" altLang="en-US" sz="4400" i="1">
                <a:solidFill>
                  <a:schemeClr val="bg1"/>
                </a:solidFill>
                <a:latin typeface="Baskerville Old Face" panose="02020602080505020303" pitchFamily="18" charset="0"/>
              </a:rPr>
              <a:t>                     </a:t>
            </a:r>
            <a:r>
              <a:rPr lang="en-US" altLang="zh-CN" sz="4400" i="1">
                <a:solidFill>
                  <a:schemeClr val="bg1"/>
                </a:solidFill>
                <a:latin typeface="Baskerville Old Face" panose="02020602080505020303" pitchFamily="18" charset="0"/>
              </a:rPr>
              <a:t>THANK YOU</a:t>
            </a:r>
            <a:endParaRPr lang="en-US" sz="4400" i="1">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4485314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ABBA-B45A-0A4C-A777-C704B3C6B7CB}"/>
              </a:ext>
            </a:extLst>
          </p:cNvPr>
          <p:cNvSpPr>
            <a:spLocks noGrp="1"/>
          </p:cNvSpPr>
          <p:nvPr>
            <p:ph type="title"/>
          </p:nvPr>
        </p:nvSpPr>
        <p:spPr>
          <a:xfrm>
            <a:off x="1362808" y="1186961"/>
            <a:ext cx="9905999" cy="6000751"/>
          </a:xfrm>
        </p:spPr>
        <p:txBody>
          <a:bodyPr>
            <a:normAutofit fontScale="90000"/>
          </a:bodyPr>
          <a:lstStyle/>
          <a:p>
            <a:r>
              <a:rPr lang="en-US" b="1"/>
              <a:t>In my region (Mahim) . I interviewed a doctor named nina d‘costa. Doctor told me that in our area there are Many medical labs, private hospitals, government hospitals. Such as Dr. Wilson path lab, srl Phadke path lab. Raheja hospital, hinduja hospital, bmc clinics etc. So there are many medical facilities which are sufficient for the people in my region. Doctor Even told that it is become easy to treat people with modern technology in path labs, private hospitals and government hospitalS. Example surgery’s, check up and many more. Doctor also said that there are many local physicians. Dr. Nina d‘costa who I interviewed was too a local physician.  </a:t>
            </a:r>
            <a:br>
              <a:rPr lang="en-US" b="1"/>
            </a:br>
            <a:r>
              <a:rPr lang="en-US" b="1"/>
              <a:t> </a:t>
            </a:r>
            <a:br>
              <a:rPr lang="en-US" b="1"/>
            </a:br>
            <a:br>
              <a:rPr lang="en-US" b="1"/>
            </a:br>
            <a:r>
              <a:rPr lang="en-US" b="1"/>
              <a:t> </a:t>
            </a:r>
          </a:p>
        </p:txBody>
      </p:sp>
      <p:sp>
        <p:nvSpPr>
          <p:cNvPr id="3" name="Content Placeholder 2">
            <a:extLst>
              <a:ext uri="{FF2B5EF4-FFF2-40B4-BE49-F238E27FC236}">
                <a16:creationId xmlns:a16="http://schemas.microsoft.com/office/drawing/2014/main" id="{8251EB0F-42FC-EE43-99E6-3F539D3CF78D}"/>
              </a:ext>
            </a:extLst>
          </p:cNvPr>
          <p:cNvSpPr>
            <a:spLocks noGrp="1"/>
          </p:cNvSpPr>
          <p:nvPr>
            <p:ph idx="1"/>
          </p:nvPr>
        </p:nvSpPr>
        <p:spPr>
          <a:xfrm flipV="1">
            <a:off x="13803923" y="-4297240"/>
            <a:ext cx="7717326" cy="264865"/>
          </a:xfrm>
        </p:spPr>
        <p:txBody>
          <a:bodyPr>
            <a:normAutofit fontScale="47500" lnSpcReduction="20000"/>
          </a:bodyPr>
          <a:lstStyle/>
          <a:p>
            <a:endParaRPr lang="en-US" b="1"/>
          </a:p>
        </p:txBody>
      </p:sp>
    </p:spTree>
    <p:extLst>
      <p:ext uri="{BB962C8B-B14F-4D97-AF65-F5344CB8AC3E}">
        <p14:creationId xmlns:p14="http://schemas.microsoft.com/office/powerpoint/2010/main" val="17190751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1DAB92B-D451-3F4D-8A46-89749477A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679" y="0"/>
            <a:ext cx="8399008" cy="6684509"/>
          </a:xfrm>
          <a:prstGeom prst="rect">
            <a:avLst/>
          </a:prstGeom>
        </p:spPr>
      </p:pic>
    </p:spTree>
    <p:extLst>
      <p:ext uri="{BB962C8B-B14F-4D97-AF65-F5344CB8AC3E}">
        <p14:creationId xmlns:p14="http://schemas.microsoft.com/office/powerpoint/2010/main" val="239776236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EAD73AE-D4A5-0244-8D64-84356E196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31" y="845344"/>
            <a:ext cx="9870282" cy="4612480"/>
          </a:xfrm>
          <a:prstGeom prst="rect">
            <a:avLst/>
          </a:prstGeom>
        </p:spPr>
      </p:pic>
    </p:spTree>
    <p:extLst>
      <p:ext uri="{BB962C8B-B14F-4D97-AF65-F5344CB8AC3E}">
        <p14:creationId xmlns:p14="http://schemas.microsoft.com/office/powerpoint/2010/main" val="252661751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883E332-BCA3-C14E-97B7-27EBB2CE4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837" y="928689"/>
            <a:ext cx="9660547" cy="5050080"/>
          </a:xfrm>
          <a:prstGeom prst="rect">
            <a:avLst/>
          </a:prstGeom>
        </p:spPr>
      </p:pic>
    </p:spTree>
    <p:extLst>
      <p:ext uri="{BB962C8B-B14F-4D97-AF65-F5344CB8AC3E}">
        <p14:creationId xmlns:p14="http://schemas.microsoft.com/office/powerpoint/2010/main" val="2564595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5C0ACE7-93B5-E149-A507-4BB74720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59" y="881063"/>
            <a:ext cx="10056202" cy="4987802"/>
          </a:xfrm>
          <a:prstGeom prst="rect">
            <a:avLst/>
          </a:prstGeom>
        </p:spPr>
      </p:pic>
    </p:spTree>
    <p:extLst>
      <p:ext uri="{BB962C8B-B14F-4D97-AF65-F5344CB8AC3E}">
        <p14:creationId xmlns:p14="http://schemas.microsoft.com/office/powerpoint/2010/main" val="26782177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3122218-7F04-1248-8A73-DCCD34603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06" y="1022105"/>
            <a:ext cx="10108407" cy="4945673"/>
          </a:xfrm>
          <a:prstGeom prst="rect">
            <a:avLst/>
          </a:prstGeom>
        </p:spPr>
      </p:pic>
    </p:spTree>
    <p:extLst>
      <p:ext uri="{BB962C8B-B14F-4D97-AF65-F5344CB8AC3E}">
        <p14:creationId xmlns:p14="http://schemas.microsoft.com/office/powerpoint/2010/main" val="264494096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D8109BD-E1DA-0F43-8ECD-631294594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58337"/>
            <a:ext cx="10025063" cy="5132509"/>
          </a:xfrm>
          <a:prstGeom prst="rect">
            <a:avLst/>
          </a:prstGeom>
        </p:spPr>
      </p:pic>
    </p:spTree>
    <p:extLst>
      <p:ext uri="{BB962C8B-B14F-4D97-AF65-F5344CB8AC3E}">
        <p14:creationId xmlns:p14="http://schemas.microsoft.com/office/powerpoint/2010/main" val="5835747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D7D8-1406-2449-85D3-D8A81A1DFEEF}"/>
              </a:ext>
            </a:extLst>
          </p:cNvPr>
          <p:cNvSpPr>
            <a:spLocks noGrp="1"/>
          </p:cNvSpPr>
          <p:nvPr>
            <p:ph type="ctrTitle"/>
          </p:nvPr>
        </p:nvSpPr>
        <p:spPr>
          <a:xfrm>
            <a:off x="1189316" y="-35719"/>
            <a:ext cx="9144000" cy="1304131"/>
          </a:xfrm>
        </p:spPr>
        <p:txBody>
          <a:bodyPr/>
          <a:lstStyle/>
          <a:p>
            <a:r>
              <a:rPr lang="zh-CN" altLang="en-US" b="1">
                <a:latin typeface="Baskerville Old Face" panose="02020602080505020303" pitchFamily="18" charset="0"/>
                <a:cs typeface="Arial Black" panose="020B0604020202020204" pitchFamily="34" charset="0"/>
              </a:rPr>
              <a:t>                          </a:t>
            </a:r>
            <a:r>
              <a:rPr lang="en-US" altLang="zh-CN" b="1">
                <a:latin typeface="Baskerville Old Face" panose="02020602080505020303" pitchFamily="18" charset="0"/>
                <a:cs typeface="Arial Black" panose="020B0604020202020204" pitchFamily="34" charset="0"/>
              </a:rPr>
              <a:t>ICU</a:t>
            </a:r>
            <a:endParaRPr lang="en-US" b="1">
              <a:latin typeface="Baskerville Old Face" panose="02020602080505020303" pitchFamily="18" charset="0"/>
              <a:cs typeface="Arial Black" panose="020B0604020202020204" pitchFamily="34" charset="0"/>
            </a:endParaRPr>
          </a:p>
        </p:txBody>
      </p:sp>
      <p:sp>
        <p:nvSpPr>
          <p:cNvPr id="5" name="TextBox 4">
            <a:extLst>
              <a:ext uri="{FF2B5EF4-FFF2-40B4-BE49-F238E27FC236}">
                <a16:creationId xmlns:a16="http://schemas.microsoft.com/office/drawing/2014/main" id="{4620D422-22FB-7045-8860-F2A68A837A66}"/>
              </a:ext>
            </a:extLst>
          </p:cNvPr>
          <p:cNvSpPr txBox="1"/>
          <p:nvPr/>
        </p:nvSpPr>
        <p:spPr>
          <a:xfrm>
            <a:off x="655758" y="1780442"/>
            <a:ext cx="11334751" cy="2308324"/>
          </a:xfrm>
          <a:prstGeom prst="rect">
            <a:avLst/>
          </a:prstGeom>
          <a:solidFill>
            <a:schemeClr val="bg1"/>
          </a:solidFill>
          <a:ln>
            <a:solidFill>
              <a:schemeClr val="accent1"/>
            </a:solidFill>
          </a:ln>
        </p:spPr>
        <p:txBody>
          <a:bodyPr wrap="square">
            <a:spAutoFit/>
          </a:bodyPr>
          <a:lstStyle/>
          <a:p>
            <a:pPr algn="l" fontAlgn="base"/>
            <a:r>
              <a:rPr lang="en-US" b="0">
                <a:solidFill>
                  <a:schemeClr val="tx2"/>
                </a:solidFill>
                <a:effectLst/>
                <a:latin typeface="Baskerville Old Face" panose="02000000000000000000" pitchFamily="2" charset="0"/>
                <a:ea typeface="Baskerville Old Face" panose="02000000000000000000" pitchFamily="2" charset="0"/>
              </a:rPr>
              <a:t>Intensive care units cater to patients with </a:t>
            </a:r>
            <a:r>
              <a:rPr lang="en-US" b="0" strike="noStrike">
                <a:solidFill>
                  <a:schemeClr val="tx2"/>
                </a:solidFill>
                <a:effectLst/>
                <a:latin typeface="Baskerville Old Face" panose="02000000000000000000" pitchFamily="2" charset="0"/>
                <a:ea typeface="Baskerville Old Face" panose="02000000000000000000" pitchFamily="2" charset="0"/>
                <a:hlinkClick r:id="rId3" tooltip="Medical emergency">
                  <a:extLst>
                    <a:ext uri="{A12FA001-AC4F-418D-AE19-62706E023703}">
                      <ahyp:hlinkClr xmlns:ahyp="http://schemas.microsoft.com/office/drawing/2018/hyperlinkcolor" val="tx"/>
                    </a:ext>
                  </a:extLst>
                </a:hlinkClick>
              </a:rPr>
              <a:t>severe or life-threatening</a:t>
            </a:r>
            <a:r>
              <a:rPr lang="en-US" b="0">
                <a:solidFill>
                  <a:schemeClr val="tx2"/>
                </a:solidFill>
                <a:effectLst/>
                <a:latin typeface="Baskerville Old Face" panose="02000000000000000000" pitchFamily="2" charset="0"/>
                <a:ea typeface="Baskerville Old Face" panose="02000000000000000000" pitchFamily="2" charset="0"/>
              </a:rPr>
              <a:t> illnesses and injuries, which require constant care, close supervision from life support equipment and medication in order to ensure </a:t>
            </a:r>
            <a:r>
              <a:rPr lang="en-US" b="0" strike="noStrike">
                <a:solidFill>
                  <a:schemeClr val="tx2"/>
                </a:solidFill>
                <a:effectLst/>
                <a:latin typeface="Baskerville Old Face" panose="02000000000000000000" pitchFamily="2" charset="0"/>
                <a:ea typeface="Baskerville Old Face" panose="02000000000000000000" pitchFamily="2" charset="0"/>
                <a:hlinkClick r:id="rId4" tooltip="Human homeostasis">
                  <a:extLst>
                    <a:ext uri="{A12FA001-AC4F-418D-AE19-62706E023703}">
                      <ahyp:hlinkClr xmlns:ahyp="http://schemas.microsoft.com/office/drawing/2018/hyperlinkcolor" val="tx"/>
                    </a:ext>
                  </a:extLst>
                </a:hlinkClick>
              </a:rPr>
              <a:t>normal bodily functions</a:t>
            </a:r>
            <a:r>
              <a:rPr lang="en-US" b="0">
                <a:solidFill>
                  <a:schemeClr val="tx2"/>
                </a:solidFill>
                <a:effectLst/>
                <a:latin typeface="Baskerville Old Face" panose="02000000000000000000" pitchFamily="2" charset="0"/>
                <a:ea typeface="Baskerville Old Face" panose="02000000000000000000" pitchFamily="2" charset="0"/>
              </a:rPr>
              <a:t>. They are staffed by highly trained </a:t>
            </a:r>
            <a:r>
              <a:rPr lang="en-US" b="0" strike="noStrike">
                <a:solidFill>
                  <a:schemeClr val="tx2"/>
                </a:solidFill>
                <a:effectLst/>
                <a:latin typeface="Baskerville Old Face" panose="02000000000000000000" pitchFamily="2" charset="0"/>
                <a:ea typeface="Baskerville Old Face" panose="02000000000000000000" pitchFamily="2" charset="0"/>
                <a:hlinkClick r:id="rId5" tooltip="Intensivist">
                  <a:extLst>
                    <a:ext uri="{A12FA001-AC4F-418D-AE19-62706E023703}">
                      <ahyp:hlinkClr xmlns:ahyp="http://schemas.microsoft.com/office/drawing/2018/hyperlinkcolor" val="tx"/>
                    </a:ext>
                  </a:extLst>
                </a:hlinkClick>
              </a:rPr>
              <a:t>physicians</a:t>
            </a:r>
            <a:r>
              <a:rPr lang="en-US" b="0">
                <a:solidFill>
                  <a:schemeClr val="tx2"/>
                </a:solidFill>
                <a:effectLst/>
                <a:latin typeface="Baskerville Old Face" panose="02000000000000000000" pitchFamily="2" charset="0"/>
                <a:ea typeface="Baskerville Old Face" panose="02000000000000000000" pitchFamily="2" charset="0"/>
              </a:rPr>
              <a:t>, </a:t>
            </a:r>
            <a:r>
              <a:rPr lang="en-US" b="0" strike="noStrike">
                <a:solidFill>
                  <a:schemeClr val="tx2"/>
                </a:solidFill>
                <a:effectLst/>
                <a:latin typeface="Baskerville Old Face" panose="02000000000000000000" pitchFamily="2" charset="0"/>
                <a:ea typeface="Baskerville Old Face" panose="02000000000000000000" pitchFamily="2" charset="0"/>
                <a:hlinkClick r:id="rId6" tooltip="Critical care nursing">
                  <a:extLst>
                    <a:ext uri="{A12FA001-AC4F-418D-AE19-62706E023703}">
                      <ahyp:hlinkClr xmlns:ahyp="http://schemas.microsoft.com/office/drawing/2018/hyperlinkcolor" val="tx"/>
                    </a:ext>
                  </a:extLst>
                </a:hlinkClick>
              </a:rPr>
              <a:t>nurses</a:t>
            </a:r>
            <a:r>
              <a:rPr lang="en-US" b="0">
                <a:solidFill>
                  <a:schemeClr val="tx2"/>
                </a:solidFill>
                <a:effectLst/>
                <a:latin typeface="Baskerville Old Face" panose="02000000000000000000" pitchFamily="2" charset="0"/>
                <a:ea typeface="Baskerville Old Face" panose="02000000000000000000" pitchFamily="2" charset="0"/>
              </a:rPr>
              <a:t> and </a:t>
            </a:r>
            <a:r>
              <a:rPr lang="en-US" b="0" strike="noStrike">
                <a:solidFill>
                  <a:schemeClr val="tx2"/>
                </a:solidFill>
                <a:effectLst/>
                <a:latin typeface="Baskerville Old Face" panose="02000000000000000000" pitchFamily="2" charset="0"/>
                <a:ea typeface="Baskerville Old Face" panose="02000000000000000000" pitchFamily="2" charset="0"/>
                <a:hlinkClick r:id="rId7" tooltip="Respiratory therapists">
                  <a:extLst>
                    <a:ext uri="{A12FA001-AC4F-418D-AE19-62706E023703}">
                      <ahyp:hlinkClr xmlns:ahyp="http://schemas.microsoft.com/office/drawing/2018/hyperlinkcolor" val="tx"/>
                    </a:ext>
                  </a:extLst>
                </a:hlinkClick>
              </a:rPr>
              <a:t>respiratory therapists</a:t>
            </a:r>
            <a:r>
              <a:rPr lang="en-US" b="0">
                <a:solidFill>
                  <a:schemeClr val="tx2"/>
                </a:solidFill>
                <a:effectLst/>
                <a:latin typeface="Baskerville Old Face" panose="02000000000000000000" pitchFamily="2" charset="0"/>
                <a:ea typeface="Baskerville Old Face" panose="02000000000000000000" pitchFamily="2" charset="0"/>
              </a:rPr>
              <a:t> who specialize in caring for critically ill patients. ICUs are also distinguished from general hospital wards by a higher staff-to-patient ratio and access to advanced medical resources and equipment that is not routinely available elsewhere. Common conditions that are treated within ICUs include </a:t>
            </a:r>
            <a:r>
              <a:rPr lang="en-US" b="0" strike="noStrike">
                <a:solidFill>
                  <a:schemeClr val="tx2"/>
                </a:solidFill>
                <a:effectLst/>
                <a:latin typeface="Baskerville Old Face" panose="02000000000000000000" pitchFamily="2" charset="0"/>
                <a:ea typeface="Baskerville Old Face" panose="02000000000000000000" pitchFamily="2" charset="0"/>
                <a:hlinkClick r:id="rId8" tooltip="Acute respiratory distress syndrome">
                  <a:extLst>
                    <a:ext uri="{A12FA001-AC4F-418D-AE19-62706E023703}">
                      <ahyp:hlinkClr xmlns:ahyp="http://schemas.microsoft.com/office/drawing/2018/hyperlinkcolor" val="tx"/>
                    </a:ext>
                  </a:extLst>
                </a:hlinkClick>
              </a:rPr>
              <a:t>acute respiratory distress syndrome</a:t>
            </a:r>
            <a:r>
              <a:rPr lang="en-US" b="0">
                <a:solidFill>
                  <a:schemeClr val="tx2"/>
                </a:solidFill>
                <a:effectLst/>
                <a:latin typeface="Baskerville Old Face" panose="02000000000000000000" pitchFamily="2" charset="0"/>
                <a:ea typeface="Baskerville Old Face" panose="02000000000000000000" pitchFamily="2" charset="0"/>
              </a:rPr>
              <a:t>, </a:t>
            </a:r>
            <a:r>
              <a:rPr lang="en-US" b="0" strike="noStrike">
                <a:solidFill>
                  <a:schemeClr val="tx2"/>
                </a:solidFill>
                <a:effectLst/>
                <a:latin typeface="Baskerville Old Face" panose="02000000000000000000" pitchFamily="2" charset="0"/>
                <a:ea typeface="Baskerville Old Face" panose="02000000000000000000" pitchFamily="2" charset="0"/>
                <a:hlinkClick r:id="rId9" tooltip="Septic shock">
                  <a:extLst>
                    <a:ext uri="{A12FA001-AC4F-418D-AE19-62706E023703}">
                      <ahyp:hlinkClr xmlns:ahyp="http://schemas.microsoft.com/office/drawing/2018/hyperlinkcolor" val="tx"/>
                    </a:ext>
                  </a:extLst>
                </a:hlinkClick>
              </a:rPr>
              <a:t>septic shock</a:t>
            </a:r>
            <a:r>
              <a:rPr lang="en-US" b="0">
                <a:solidFill>
                  <a:schemeClr val="tx2"/>
                </a:solidFill>
                <a:effectLst/>
                <a:latin typeface="Baskerville Old Face" panose="02000000000000000000" pitchFamily="2" charset="0"/>
                <a:ea typeface="Baskerville Old Face" panose="02000000000000000000" pitchFamily="2" charset="0"/>
              </a:rPr>
              <a:t>, and other </a:t>
            </a:r>
            <a:r>
              <a:rPr lang="en-US" altLang="zh-CN" b="0">
                <a:solidFill>
                  <a:schemeClr val="tx2"/>
                </a:solidFill>
                <a:effectLst/>
                <a:latin typeface="Baskerville Old Face" panose="02000000000000000000" pitchFamily="2" charset="0"/>
                <a:ea typeface="Baskerville Old Face" panose="02000000000000000000" pitchFamily="2" charset="0"/>
              </a:rPr>
              <a:t>life-threatening</a:t>
            </a:r>
            <a:r>
              <a:rPr lang="en-US" b="0">
                <a:solidFill>
                  <a:schemeClr val="tx2"/>
                </a:solidFill>
                <a:effectLst/>
                <a:latin typeface="Baskerville Old Face" panose="02000000000000000000" pitchFamily="2" charset="0"/>
                <a:ea typeface="Baskerville Old Face" panose="02000000000000000000" pitchFamily="2" charset="0"/>
              </a:rPr>
              <a:t> conditions.</a:t>
            </a:r>
          </a:p>
          <a:p>
            <a:pPr algn="l" fontAlgn="base"/>
            <a:r>
              <a:rPr lang="en-US" b="0">
                <a:solidFill>
                  <a:schemeClr val="tx2"/>
                </a:solidFill>
                <a:effectLst/>
                <a:latin typeface="Baskerville Old Face" panose="02000000000000000000" pitchFamily="2" charset="0"/>
                <a:ea typeface="Baskerville Old Face" panose="02000000000000000000" pitchFamily="2" charset="0"/>
              </a:rPr>
              <a:t>Patients may be referred directly from an </a:t>
            </a:r>
            <a:r>
              <a:rPr lang="en-US" b="0" strike="noStrike">
                <a:solidFill>
                  <a:schemeClr val="tx2"/>
                </a:solidFill>
                <a:effectLst/>
                <a:latin typeface="Baskerville Old Face" panose="02000000000000000000" pitchFamily="2" charset="0"/>
                <a:ea typeface="Baskerville Old Face" panose="02000000000000000000" pitchFamily="2" charset="0"/>
                <a:hlinkClick r:id="rId10" tooltip="Emergency department">
                  <a:extLst>
                    <a:ext uri="{A12FA001-AC4F-418D-AE19-62706E023703}">
                      <ahyp:hlinkClr xmlns:ahyp="http://schemas.microsoft.com/office/drawing/2018/hyperlinkcolor" val="tx"/>
                    </a:ext>
                  </a:extLst>
                </a:hlinkClick>
              </a:rPr>
              <a:t>emergency department</a:t>
            </a:r>
            <a:r>
              <a:rPr lang="en-US" b="0">
                <a:solidFill>
                  <a:schemeClr val="tx2"/>
                </a:solidFill>
                <a:effectLst/>
                <a:latin typeface="Baskerville Old Face" panose="02000000000000000000" pitchFamily="2" charset="0"/>
                <a:ea typeface="Baskerville Old Face" panose="02000000000000000000" pitchFamily="2" charset="0"/>
              </a:rPr>
              <a:t> or from a ward if they rapidly deteriorate, or immediately after surgery if the surgery is very invasive and the patient is at high risk of complications.</a:t>
            </a:r>
          </a:p>
        </p:txBody>
      </p:sp>
    </p:spTree>
    <p:extLst>
      <p:ext uri="{BB962C8B-B14F-4D97-AF65-F5344CB8AC3E}">
        <p14:creationId xmlns:p14="http://schemas.microsoft.com/office/powerpoint/2010/main" val="29282379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Circuit</vt:lpstr>
      <vt:lpstr>MEDICAL FACILITIES</vt:lpstr>
      <vt:lpstr>In my region (Mahim) . I interviewed a doctor named nina d‘costa. Doctor told me that in our area there are Many medical labs, private hospitals, government hospitals. Such as Dr. Wilson path lab, srl Phadke path lab. Raheja hospital, hinduja hospital, bmc clinics etc. So there are many medical facilities which are sufficient for the people in my region. Doctor Even told that it is become easy to treat people with modern technology in path labs, private hospitals and government hospitalS. Example surgery’s, check up and many more. Doctor also said that there are many local physicians. Dr. Nina d‘costa who I interviewed was too a local physician.       </vt:lpstr>
      <vt:lpstr>PowerPoint Presentation</vt:lpstr>
      <vt:lpstr>PowerPoint Presentation</vt:lpstr>
      <vt:lpstr>PowerPoint Presentation</vt:lpstr>
      <vt:lpstr>PowerPoint Presentation</vt:lpstr>
      <vt:lpstr>PowerPoint Presentation</vt:lpstr>
      <vt:lpstr>PowerPoint Presentation</vt:lpstr>
      <vt:lpstr>                          ICU</vt:lpstr>
      <vt:lpstr>PowerPoint Presentation</vt:lpstr>
      <vt:lpstr>                                     ICCU</vt:lpstr>
      <vt:lpstr>PowerPoint Presentation</vt:lpstr>
      <vt:lpstr>                                     CCU</vt:lpstr>
      <vt:lpstr>PowerPoint Presentation</vt:lpstr>
      <vt:lpstr>                           Daycare unit </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Jayden Gomes</dc:creator>
  <cp:lastModifiedBy>917506709368</cp:lastModifiedBy>
  <cp:revision>5</cp:revision>
  <dcterms:created xsi:type="dcterms:W3CDTF">2020-12-21T13:10:05Z</dcterms:created>
  <dcterms:modified xsi:type="dcterms:W3CDTF">2020-12-22T03:57:15Z</dcterms:modified>
</cp:coreProperties>
</file>