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62" r:id="rId4"/>
    <p:sldId id="257" r:id="rId5"/>
    <p:sldId id="258" r:id="rId6"/>
    <p:sldId id="259" r:id="rId7"/>
    <p:sldId id="260"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0" d="100"/>
          <a:sy n="80" d="100"/>
        </p:scale>
        <p:origin x="816"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2/1/2021</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8452" y="-269966"/>
            <a:ext cx="11150736" cy="3363687"/>
          </a:xfrm>
        </p:spPr>
        <p:txBody>
          <a:bodyPr>
            <a:normAutofit/>
          </a:bodyPr>
          <a:lstStyle/>
          <a:p>
            <a:pPr algn="ctr"/>
            <a:r>
              <a:rPr lang="en-IN" sz="5400" b="1" dirty="0" smtClean="0"/>
              <a:t>Local shopping</a:t>
            </a:r>
            <a:br>
              <a:rPr lang="en-IN" sz="5400" b="1" dirty="0" smtClean="0"/>
            </a:br>
            <a:r>
              <a:rPr lang="en-IN" sz="5400" b="1" dirty="0" smtClean="0"/>
              <a:t> vs</a:t>
            </a:r>
            <a:br>
              <a:rPr lang="en-IN" sz="5400" b="1" dirty="0" smtClean="0"/>
            </a:br>
            <a:r>
              <a:rPr lang="en-IN" sz="5400" b="1" dirty="0" smtClean="0"/>
              <a:t> online shopping</a:t>
            </a:r>
            <a:endParaRPr lang="en-IN" sz="54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5163" y="3611744"/>
            <a:ext cx="5717314" cy="25016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25471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370936"/>
            <a:ext cx="8534400" cy="1318882"/>
          </a:xfrm>
        </p:spPr>
        <p:txBody>
          <a:bodyPr/>
          <a:lstStyle/>
          <a:p>
            <a:r>
              <a:rPr lang="en-IN" b="1" dirty="0" smtClean="0"/>
              <a:t>What is local shopping?</a:t>
            </a:r>
            <a:endParaRPr lang="en-IN" b="1" dirty="0"/>
          </a:p>
        </p:txBody>
      </p:sp>
      <p:sp>
        <p:nvSpPr>
          <p:cNvPr id="3" name="Content Placeholder 2"/>
          <p:cNvSpPr>
            <a:spLocks noGrp="1"/>
          </p:cNvSpPr>
          <p:nvPr>
            <p:ph idx="1"/>
          </p:nvPr>
        </p:nvSpPr>
        <p:spPr>
          <a:xfrm>
            <a:off x="684212" y="1923690"/>
            <a:ext cx="6872528" cy="4442604"/>
          </a:xfrm>
        </p:spPr>
        <p:txBody>
          <a:bodyPr anchor="t"/>
          <a:lstStyle/>
          <a:p>
            <a:r>
              <a:rPr lang="en-US" dirty="0">
                <a:solidFill>
                  <a:schemeClr val="tx1"/>
                </a:solidFill>
              </a:rPr>
              <a:t>Shopping local is the act of everyday consumers, like you, making the decision to buy your produce, clothing and day to day items from a local business instead of going to a large retailer. Shopping locally is the trendy new way to create a one-of-a-kind </a:t>
            </a:r>
            <a:r>
              <a:rPr lang="en-US" dirty="0" smtClean="0">
                <a:solidFill>
                  <a:schemeClr val="tx1"/>
                </a:solidFill>
              </a:rPr>
              <a:t>neighborhood.</a:t>
            </a:r>
          </a:p>
          <a:p>
            <a:r>
              <a:rPr lang="en-US" dirty="0" smtClean="0">
                <a:solidFill>
                  <a:schemeClr val="tx1"/>
                </a:solidFill>
              </a:rPr>
              <a:t>Shopping</a:t>
            </a:r>
            <a:r>
              <a:rPr lang="en-US" dirty="0">
                <a:solidFill>
                  <a:schemeClr val="tx1"/>
                </a:solidFill>
              </a:rPr>
              <a:t> in a local business district means less infrastructure, less maintenance, and more money available to beautify your community. Also, spending locally instead of online ensures that your sales taxes are reinvested </a:t>
            </a:r>
            <a:r>
              <a:rPr lang="en-US" dirty="0" smtClean="0">
                <a:solidFill>
                  <a:schemeClr val="tx1"/>
                </a:solidFill>
              </a:rPr>
              <a:t>in your own community. You can also save money on delivery charges which are required while shopping online.</a:t>
            </a:r>
          </a:p>
        </p:txBody>
      </p:sp>
      <p:pic>
        <p:nvPicPr>
          <p:cNvPr id="1028" name="Picture 4" descr="5 Benefits of Shopping at Your Local Farmers Market | Nutrition |  MyFitnessP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671" y="646980"/>
            <a:ext cx="3965781" cy="28799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22 Places for Cheap Shopping in Singapore in 2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1139" y="3700732"/>
            <a:ext cx="3957155" cy="2755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178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398413"/>
            <a:ext cx="8534400" cy="1154344"/>
          </a:xfrm>
        </p:spPr>
        <p:txBody>
          <a:bodyPr/>
          <a:lstStyle/>
          <a:p>
            <a:r>
              <a:rPr lang="en-IN" b="1" dirty="0" smtClean="0"/>
              <a:t>What is online shopping?</a:t>
            </a:r>
            <a:endParaRPr lang="en-IN" b="1" dirty="0"/>
          </a:p>
        </p:txBody>
      </p:sp>
      <p:sp>
        <p:nvSpPr>
          <p:cNvPr id="3" name="Content Placeholder 2"/>
          <p:cNvSpPr>
            <a:spLocks noGrp="1"/>
          </p:cNvSpPr>
          <p:nvPr>
            <p:ph idx="1"/>
          </p:nvPr>
        </p:nvSpPr>
        <p:spPr>
          <a:xfrm>
            <a:off x="684213" y="1815860"/>
            <a:ext cx="7053682" cy="4783348"/>
          </a:xfrm>
        </p:spPr>
        <p:txBody>
          <a:bodyPr anchor="t">
            <a:normAutofit/>
          </a:bodyPr>
          <a:lstStyle/>
          <a:p>
            <a:r>
              <a:rPr lang="en-US" sz="1800" dirty="0">
                <a:solidFill>
                  <a:schemeClr val="tx1"/>
                </a:solidFill>
              </a:rPr>
              <a:t>Online shopping is the process whereby consumers directly buy goods or services from a seller in real-time, without an intermediary service, over the Internet. It is a form of electronic commerce. An online </a:t>
            </a:r>
            <a:r>
              <a:rPr lang="en-US" sz="1800" dirty="0" smtClean="0">
                <a:solidFill>
                  <a:schemeClr val="tx1"/>
                </a:solidFill>
              </a:rPr>
              <a:t>shop </a:t>
            </a:r>
            <a:r>
              <a:rPr lang="en-US" sz="1800" dirty="0">
                <a:solidFill>
                  <a:schemeClr val="tx1"/>
                </a:solidFill>
              </a:rPr>
              <a:t>or virtual store evokes the physical analogy </a:t>
            </a:r>
            <a:r>
              <a:rPr lang="en-US" sz="1800" dirty="0" smtClean="0">
                <a:solidFill>
                  <a:schemeClr val="tx1"/>
                </a:solidFill>
              </a:rPr>
              <a:t>of buying</a:t>
            </a:r>
            <a:r>
              <a:rPr lang="en-US" sz="1800" dirty="0">
                <a:solidFill>
                  <a:schemeClr val="tx1"/>
                </a:solidFill>
              </a:rPr>
              <a:t> products </a:t>
            </a:r>
            <a:r>
              <a:rPr lang="en-US" sz="1800" dirty="0" smtClean="0">
                <a:solidFill>
                  <a:schemeClr val="tx1"/>
                </a:solidFill>
              </a:rPr>
              <a:t>or </a:t>
            </a:r>
            <a:r>
              <a:rPr lang="en-US" sz="1800" dirty="0">
                <a:solidFill>
                  <a:schemeClr val="tx1"/>
                </a:solidFill>
              </a:rPr>
              <a:t>services </a:t>
            </a:r>
            <a:r>
              <a:rPr lang="en-US" sz="1800" dirty="0" smtClean="0">
                <a:solidFill>
                  <a:schemeClr val="tx1"/>
                </a:solidFill>
              </a:rPr>
              <a:t>at </a:t>
            </a:r>
            <a:r>
              <a:rPr lang="en-US" sz="1800" dirty="0">
                <a:solidFill>
                  <a:schemeClr val="tx1"/>
                </a:solidFill>
              </a:rPr>
              <a:t>a shopping center. The process is called business-to-consumer (B2C) online shopping</a:t>
            </a:r>
            <a:r>
              <a:rPr lang="en-US" sz="1800" dirty="0" smtClean="0">
                <a:solidFill>
                  <a:schemeClr val="tx1"/>
                </a:solidFill>
              </a:rPr>
              <a:t>.</a:t>
            </a:r>
          </a:p>
          <a:p>
            <a:r>
              <a:rPr lang="en-US" sz="1800" dirty="0">
                <a:solidFill>
                  <a:schemeClr val="tx1"/>
                </a:solidFill>
              </a:rPr>
              <a:t>Online shops give us the opportunity to shop 24/7, and also reward us with a ‘no pollution’ shopping </a:t>
            </a:r>
            <a:r>
              <a:rPr lang="en-US" sz="1800" dirty="0" smtClean="0">
                <a:solidFill>
                  <a:schemeClr val="tx1"/>
                </a:solidFill>
              </a:rPr>
              <a:t>experience. </a:t>
            </a:r>
            <a:r>
              <a:rPr lang="en-US" sz="1800" dirty="0">
                <a:solidFill>
                  <a:schemeClr val="tx1"/>
                </a:solidFill>
              </a:rPr>
              <a:t>Cheap deals and better prices are available online, because products come to you </a:t>
            </a:r>
            <a:r>
              <a:rPr lang="en-US" sz="1800" dirty="0" smtClean="0">
                <a:solidFill>
                  <a:schemeClr val="tx1"/>
                </a:solidFill>
              </a:rPr>
              <a:t>directly </a:t>
            </a:r>
            <a:r>
              <a:rPr lang="en-US" sz="1800" dirty="0">
                <a:solidFill>
                  <a:schemeClr val="tx1"/>
                </a:solidFill>
              </a:rPr>
              <a:t>from the manufacturer or seller without middleman being involved</a:t>
            </a:r>
            <a:r>
              <a:rPr lang="en-US" sz="1800" dirty="0" smtClean="0">
                <a:solidFill>
                  <a:schemeClr val="tx1"/>
                </a:solidFill>
              </a:rPr>
              <a:t>. </a:t>
            </a:r>
            <a:r>
              <a:rPr lang="en-US" sz="1800" dirty="0">
                <a:solidFill>
                  <a:schemeClr val="tx1"/>
                </a:solidFill>
              </a:rPr>
              <a:t>The choices online are amazing. One can get several brands and products from different sellers all in one place. </a:t>
            </a:r>
            <a:endParaRPr lang="en-IN" sz="1800" dirty="0">
              <a:solidFill>
                <a:schemeClr val="tx1"/>
              </a:solidFill>
            </a:endParaRPr>
          </a:p>
        </p:txBody>
      </p:sp>
      <p:pic>
        <p:nvPicPr>
          <p:cNvPr id="2050" name="Picture 2" descr="Your online shopping habit is costing you more than your money — Quart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0999" y="1089885"/>
            <a:ext cx="3942715" cy="228516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roudly SA online store goes live | ITWe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3657600"/>
            <a:ext cx="3942715" cy="2308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579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993" y="458796"/>
            <a:ext cx="8534400" cy="1507067"/>
          </a:xfrm>
        </p:spPr>
        <p:txBody>
          <a:bodyPr>
            <a:normAutofit/>
          </a:bodyPr>
          <a:lstStyle/>
          <a:p>
            <a:r>
              <a:rPr lang="en-IN" sz="4800" b="1" dirty="0" smtClean="0"/>
              <a:t>Our interview video</a:t>
            </a:r>
            <a:endParaRPr lang="en-IN" sz="4800" b="1" dirty="0"/>
          </a:p>
        </p:txBody>
      </p:sp>
      <p:sp>
        <p:nvSpPr>
          <p:cNvPr id="4" name="Content Placeholder 3"/>
          <p:cNvSpPr>
            <a:spLocks noGrp="1"/>
          </p:cNvSpPr>
          <p:nvPr>
            <p:ph idx="1"/>
          </p:nvPr>
        </p:nvSpPr>
        <p:spPr>
          <a:xfrm>
            <a:off x="873992" y="2505973"/>
            <a:ext cx="8841507" cy="3615267"/>
          </a:xfrm>
        </p:spPr>
        <p:txBody>
          <a:bodyPr anchor="t"/>
          <a:lstStyle/>
          <a:p>
            <a:r>
              <a:rPr lang="en-IN" dirty="0" smtClean="0">
                <a:solidFill>
                  <a:schemeClr val="tx1"/>
                </a:solidFill>
              </a:rPr>
              <a:t>Please paste this link on google to view the </a:t>
            </a:r>
            <a:r>
              <a:rPr lang="en-IN" dirty="0">
                <a:solidFill>
                  <a:schemeClr val="tx1"/>
                </a:solidFill>
              </a:rPr>
              <a:t>interview video</a:t>
            </a:r>
            <a:br>
              <a:rPr lang="en-IN" dirty="0">
                <a:solidFill>
                  <a:schemeClr val="tx1"/>
                </a:solidFill>
              </a:rPr>
            </a:br>
            <a:r>
              <a:rPr lang="en-IN" dirty="0">
                <a:solidFill>
                  <a:schemeClr val="tx1"/>
                </a:solidFill>
              </a:rPr>
              <a:t>        </a:t>
            </a:r>
            <a:r>
              <a:rPr lang="en-IN" sz="1400" dirty="0">
                <a:solidFill>
                  <a:schemeClr val="tx1"/>
                </a:solidFill>
              </a:rPr>
              <a:t>https://drive.google.com/file/d/1IqlPpCSENgeTpAEsW5NeIh1loDXfQfzX/view?usp=sharing</a:t>
            </a:r>
          </a:p>
        </p:txBody>
      </p:sp>
      <p:cxnSp>
        <p:nvCxnSpPr>
          <p:cNvPr id="6" name="Straight Arrow Connector 5"/>
          <p:cNvCxnSpPr/>
          <p:nvPr/>
        </p:nvCxnSpPr>
        <p:spPr>
          <a:xfrm flipV="1">
            <a:off x="1052422" y="3053751"/>
            <a:ext cx="681487" cy="1"/>
          </a:xfrm>
          <a:prstGeom prst="straightConnector1">
            <a:avLst/>
          </a:prstGeom>
          <a:ln>
            <a:solidFill>
              <a:schemeClr val="bg1">
                <a:alpha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5282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03012"/>
            <a:ext cx="8534400" cy="1507067"/>
          </a:xfrm>
        </p:spPr>
        <p:txBody>
          <a:bodyPr>
            <a:normAutofit/>
          </a:bodyPr>
          <a:lstStyle/>
          <a:p>
            <a:pPr algn="ctr"/>
            <a:r>
              <a:rPr lang="en-IN" sz="5400" b="1" dirty="0" smtClean="0"/>
              <a:t>Summary (1)</a:t>
            </a:r>
            <a:endParaRPr lang="en-IN" sz="5400" b="1" dirty="0"/>
          </a:p>
        </p:txBody>
      </p:sp>
      <p:sp>
        <p:nvSpPr>
          <p:cNvPr id="3" name="Content Placeholder 2"/>
          <p:cNvSpPr>
            <a:spLocks noGrp="1"/>
          </p:cNvSpPr>
          <p:nvPr>
            <p:ph idx="1"/>
          </p:nvPr>
        </p:nvSpPr>
        <p:spPr>
          <a:xfrm>
            <a:off x="684212" y="2133600"/>
            <a:ext cx="7621588" cy="4438649"/>
          </a:xfrm>
        </p:spPr>
        <p:txBody>
          <a:bodyPr>
            <a:normAutofit fontScale="92500" lnSpcReduction="10000"/>
          </a:bodyPr>
          <a:lstStyle/>
          <a:p>
            <a:pPr marL="0" indent="0" algn="ctr">
              <a:buNone/>
            </a:pPr>
            <a:r>
              <a:rPr lang="en-IN" dirty="0" smtClean="0">
                <a:solidFill>
                  <a:schemeClr val="tx1"/>
                </a:solidFill>
              </a:rPr>
              <a:t>From the following interviews, we learn the following things:-</a:t>
            </a:r>
          </a:p>
          <a:p>
            <a:pPr algn="ctr">
              <a:buFont typeface="Wingdings" panose="05000000000000000000" pitchFamily="2" charset="2"/>
              <a:buChar char="q"/>
            </a:pPr>
            <a:r>
              <a:rPr lang="en-IN" dirty="0" smtClean="0">
                <a:solidFill>
                  <a:schemeClr val="tx1"/>
                </a:solidFill>
              </a:rPr>
              <a:t>People lean more towards the online sector of shopping as it is much more easy and efficient.</a:t>
            </a:r>
          </a:p>
          <a:p>
            <a:pPr algn="ctr">
              <a:buFont typeface="Wingdings" panose="05000000000000000000" pitchFamily="2" charset="2"/>
              <a:buChar char="q"/>
            </a:pPr>
            <a:r>
              <a:rPr lang="en-IN" dirty="0" smtClean="0">
                <a:solidFill>
                  <a:schemeClr val="tx1"/>
                </a:solidFill>
              </a:rPr>
              <a:t>We see that many people are switching from Local Shopping to Online Shopping as we can avoid coming in contact with other people to stay safe from Covid-19.</a:t>
            </a:r>
          </a:p>
          <a:p>
            <a:pPr algn="ctr">
              <a:buFont typeface="Wingdings" panose="05000000000000000000" pitchFamily="2" charset="2"/>
              <a:buChar char="q"/>
            </a:pPr>
            <a:r>
              <a:rPr lang="en-US" dirty="0">
                <a:solidFill>
                  <a:schemeClr val="tx1"/>
                </a:solidFill>
              </a:rPr>
              <a:t>As more people start working from home, they are sticking to basics, stepping outside only to buy essentials and are constantly worried about the risks of getting infected in crowded places like malls and </a:t>
            </a:r>
            <a:r>
              <a:rPr lang="en-US" dirty="0" smtClean="0">
                <a:solidFill>
                  <a:schemeClr val="tx1"/>
                </a:solidFill>
              </a:rPr>
              <a:t>supermarkets. Due to this over 62% of the Indian Population have switched from Local to Online Shopping.</a:t>
            </a:r>
          </a:p>
          <a:p>
            <a:pPr algn="ctr">
              <a:buFont typeface="Wingdings" panose="05000000000000000000" pitchFamily="2" charset="2"/>
              <a:buChar char="q"/>
            </a:pPr>
            <a:r>
              <a:rPr lang="en-US" dirty="0" smtClean="0">
                <a:solidFill>
                  <a:schemeClr val="tx1"/>
                </a:solidFill>
              </a:rPr>
              <a:t>We can see that people only consider shopping locally for meats, vegetables, fruits, etc.</a:t>
            </a:r>
          </a:p>
          <a:p>
            <a:pPr>
              <a:buFont typeface="Wingdings" panose="05000000000000000000" pitchFamily="2" charset="2"/>
              <a:buChar char="q"/>
            </a:pPr>
            <a:endParaRPr lang="en-IN" dirty="0">
              <a:solidFill>
                <a:schemeClr val="tx1"/>
              </a:solidFill>
            </a:endParaRPr>
          </a:p>
        </p:txBody>
      </p:sp>
      <p:pic>
        <p:nvPicPr>
          <p:cNvPr id="3074" name="Picture 2" descr="Buying at a Local Store VS Shopping On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1525" y="1080345"/>
            <a:ext cx="3603624" cy="253287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ocal shops versus On-line shopping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1525" y="3836745"/>
            <a:ext cx="3603624" cy="2639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351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55264"/>
            <a:ext cx="8534400" cy="1507067"/>
          </a:xfrm>
        </p:spPr>
        <p:txBody>
          <a:bodyPr>
            <a:normAutofit/>
          </a:bodyPr>
          <a:lstStyle/>
          <a:p>
            <a:pPr algn="ctr"/>
            <a:r>
              <a:rPr lang="en-IN" sz="5400" b="1" dirty="0" smtClean="0"/>
              <a:t>Summary (2)</a:t>
            </a:r>
            <a:endParaRPr lang="en-IN" sz="5400" b="1" dirty="0"/>
          </a:p>
        </p:txBody>
      </p:sp>
      <p:sp>
        <p:nvSpPr>
          <p:cNvPr id="3" name="Content Placeholder 2"/>
          <p:cNvSpPr>
            <a:spLocks noGrp="1"/>
          </p:cNvSpPr>
          <p:nvPr>
            <p:ph idx="1"/>
          </p:nvPr>
        </p:nvSpPr>
        <p:spPr>
          <a:xfrm>
            <a:off x="684212" y="1962331"/>
            <a:ext cx="7659688" cy="4571819"/>
          </a:xfrm>
        </p:spPr>
        <p:txBody>
          <a:bodyPr>
            <a:normAutofit fontScale="92500" lnSpcReduction="10000"/>
          </a:bodyPr>
          <a:lstStyle/>
          <a:p>
            <a:pPr algn="ctr">
              <a:buFont typeface="Wingdings" panose="05000000000000000000" pitchFamily="2" charset="2"/>
              <a:buChar char="q"/>
            </a:pPr>
            <a:r>
              <a:rPr lang="en-IN" dirty="0" smtClean="0">
                <a:solidFill>
                  <a:schemeClr val="tx1"/>
                </a:solidFill>
              </a:rPr>
              <a:t>Online Shopping Companies have also introduced many offers and discounts to help boast sales in their company. This also helps bring many people to do online shopping.</a:t>
            </a:r>
          </a:p>
          <a:p>
            <a:pPr algn="ctr">
              <a:buFont typeface="Wingdings" panose="05000000000000000000" pitchFamily="2" charset="2"/>
              <a:buChar char="q"/>
            </a:pPr>
            <a:r>
              <a:rPr lang="en-IN" dirty="0" smtClean="0">
                <a:solidFill>
                  <a:schemeClr val="tx1"/>
                </a:solidFill>
              </a:rPr>
              <a:t>Online shopping can also have its cons like delivering at the wrong address, damaged products and late delivery.</a:t>
            </a:r>
          </a:p>
          <a:p>
            <a:pPr algn="ctr">
              <a:buFont typeface="Wingdings" panose="05000000000000000000" pitchFamily="2" charset="2"/>
              <a:buChar char="q"/>
            </a:pPr>
            <a:r>
              <a:rPr lang="en-IN" dirty="0" smtClean="0">
                <a:solidFill>
                  <a:schemeClr val="tx1"/>
                </a:solidFill>
              </a:rPr>
              <a:t>Although people prefer Online shopping over Local Shopping, Local shopping is also very important in our day-to-day life. Because if we urgently need something, we can always go to the local store and quickly buy it whereas while shopping online we have to wait atleast a day or two before you can get the delivery.</a:t>
            </a:r>
          </a:p>
          <a:p>
            <a:pPr algn="ctr">
              <a:buFont typeface="Wingdings" panose="05000000000000000000" pitchFamily="2" charset="2"/>
              <a:buChar char="q"/>
            </a:pPr>
            <a:r>
              <a:rPr lang="en-IN" dirty="0" smtClean="0">
                <a:solidFill>
                  <a:schemeClr val="tx1"/>
                </a:solidFill>
              </a:rPr>
              <a:t>Due to increase in online shopping there has also been a rise in scams and frauds. Make sure to keep your personal details safe and not to share it with anyone to be safe from these dangers.</a:t>
            </a:r>
          </a:p>
        </p:txBody>
      </p:sp>
      <p:pic>
        <p:nvPicPr>
          <p:cNvPr id="4098" name="Picture 2" descr="India's Richest Man Battles Amazon, Walmart to Work With Mom-and-Pop Shops  - WS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7248" y="1543050"/>
            <a:ext cx="3533775" cy="226218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portance of E-Commerce and online shopping and why to sell Online. | by  Nyxone | 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7248" y="4029075"/>
            <a:ext cx="3533775"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45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840" y="542925"/>
            <a:ext cx="10653260" cy="1076325"/>
          </a:xfrm>
        </p:spPr>
        <p:txBody>
          <a:bodyPr/>
          <a:lstStyle/>
          <a:p>
            <a:pPr algn="ctr"/>
            <a:r>
              <a:rPr lang="en-IN" b="1" dirty="0" smtClean="0"/>
              <a:t>Credits</a:t>
            </a:r>
            <a:endParaRPr lang="en-IN" b="1" dirty="0"/>
          </a:p>
        </p:txBody>
      </p:sp>
      <p:sp>
        <p:nvSpPr>
          <p:cNvPr id="3" name="Content Placeholder 2"/>
          <p:cNvSpPr>
            <a:spLocks noGrp="1"/>
          </p:cNvSpPr>
          <p:nvPr>
            <p:ph idx="1"/>
          </p:nvPr>
        </p:nvSpPr>
        <p:spPr>
          <a:xfrm>
            <a:off x="814840" y="2005875"/>
            <a:ext cx="10653260" cy="4242526"/>
          </a:xfrm>
        </p:spPr>
        <p:txBody>
          <a:bodyPr anchor="t">
            <a:normAutofit/>
          </a:bodyPr>
          <a:lstStyle/>
          <a:p>
            <a:pPr algn="ctr"/>
            <a:r>
              <a:rPr lang="en-IN" sz="2400" dirty="0" smtClean="0">
                <a:solidFill>
                  <a:schemeClr val="tx1"/>
                </a:solidFill>
              </a:rPr>
              <a:t>This project was made with the help of Caspar, Justin and Tanmay. We took the help mostly of members in our family because of the compromises in this lockdown</a:t>
            </a:r>
            <a:r>
              <a:rPr lang="en-IN" sz="2400" dirty="0" smtClean="0">
                <a:solidFill>
                  <a:schemeClr val="tx1"/>
                </a:solidFill>
              </a:rPr>
              <a:t>.</a:t>
            </a:r>
          </a:p>
          <a:p>
            <a:pPr marL="0" indent="0" algn="ctr">
              <a:buNone/>
            </a:pPr>
            <a:endParaRPr lang="en-IN" dirty="0" smtClean="0">
              <a:solidFill>
                <a:schemeClr val="tx1"/>
              </a:solidFill>
            </a:endParaRPr>
          </a:p>
          <a:p>
            <a:pPr algn="ctr"/>
            <a:r>
              <a:rPr lang="en-IN" sz="2400" dirty="0" smtClean="0">
                <a:solidFill>
                  <a:schemeClr val="tx1"/>
                </a:solidFill>
              </a:rPr>
              <a:t>We also used the help of the internet to get some information for this project</a:t>
            </a:r>
            <a:r>
              <a:rPr lang="en-IN" dirty="0" smtClean="0"/>
              <a:t/>
            </a:r>
            <a:br>
              <a:rPr lang="en-IN" dirty="0" smtClean="0"/>
            </a:br>
            <a:r>
              <a:rPr lang="en-IN" dirty="0" smtClean="0"/>
              <a:t/>
            </a:r>
            <a:br>
              <a:rPr lang="en-IN" dirty="0" smtClean="0"/>
            </a:br>
            <a:endParaRPr lang="en-IN" dirty="0" smtClean="0"/>
          </a:p>
          <a:p>
            <a:pPr marL="0" indent="0" algn="ctr">
              <a:buNone/>
            </a:pPr>
            <a:r>
              <a:rPr lang="en-IN" sz="4400" b="1" dirty="0" smtClean="0"/>
              <a:t>Thank </a:t>
            </a:r>
            <a:r>
              <a:rPr lang="en-IN" sz="4400" b="1" dirty="0" smtClean="0"/>
              <a:t>You</a:t>
            </a:r>
            <a:endParaRPr lang="en-IN" sz="4400" dirty="0"/>
          </a:p>
        </p:txBody>
      </p:sp>
    </p:spTree>
    <p:extLst>
      <p:ext uri="{BB962C8B-B14F-4D97-AF65-F5344CB8AC3E}">
        <p14:creationId xmlns:p14="http://schemas.microsoft.com/office/powerpoint/2010/main" val="2970037968"/>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158</TotalTime>
  <Words>365</Words>
  <Application>Microsoft Office PowerPoint</Application>
  <PresentationFormat>Widescreen</PresentationFormat>
  <Paragraphs>25</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Century Gothic</vt:lpstr>
      <vt:lpstr>Wingdings</vt:lpstr>
      <vt:lpstr>Wingdings 3</vt:lpstr>
      <vt:lpstr>Slice</vt:lpstr>
      <vt:lpstr>Local shopping  vs  online shopping</vt:lpstr>
      <vt:lpstr>What is local shopping?</vt:lpstr>
      <vt:lpstr>What is online shopping?</vt:lpstr>
      <vt:lpstr>Our interview video</vt:lpstr>
      <vt:lpstr>Summary (1)</vt:lpstr>
      <vt:lpstr>Summary (2)</vt:lpstr>
      <vt:lpstr>Credits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shopping  vs  online shopping</dc:title>
  <dc:creator>lil bran</dc:creator>
  <cp:lastModifiedBy>lil bran</cp:lastModifiedBy>
  <cp:revision>15</cp:revision>
  <dcterms:created xsi:type="dcterms:W3CDTF">2020-12-21T12:53:02Z</dcterms:created>
  <dcterms:modified xsi:type="dcterms:W3CDTF">2021-02-01T07:08:02Z</dcterms:modified>
</cp:coreProperties>
</file>