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0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1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1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1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1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89"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1048598"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48599"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00" name="Footer Placeholder 4"/>
          <p:cNvSpPr>
            <a:spLocks noGrp="1"/>
          </p:cNvSpPr>
          <p:nvPr>
            <p:ph type="ftr" sz="quarter" idx="11"/>
          </p:nvPr>
        </p:nvSpPr>
        <p:spPr/>
        <p:txBody>
          <a:bodyPr/>
          <a:lstStyle/>
          <a:p>
            <a:endParaRPr lang="en-US" dirty="0"/>
          </a:p>
        </p:txBody>
      </p:sp>
      <p:sp>
        <p:nvSpPr>
          <p:cNvPr id="1048601"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681"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1048682"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83"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84" name="Footer Placeholder 4"/>
          <p:cNvSpPr>
            <a:spLocks noGrp="1"/>
          </p:cNvSpPr>
          <p:nvPr>
            <p:ph type="ftr" sz="quarter" idx="11"/>
          </p:nvPr>
        </p:nvSpPr>
        <p:spPr/>
        <p:txBody>
          <a:bodyPr/>
          <a:lstStyle/>
          <a:p>
            <a:endParaRPr lang="en-US" dirty="0"/>
          </a:p>
        </p:txBody>
      </p:sp>
      <p:sp>
        <p:nvSpPr>
          <p:cNvPr id="104868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1048637"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38"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40" name="Footer Placeholder 4"/>
          <p:cNvSpPr>
            <a:spLocks noGrp="1"/>
          </p:cNvSpPr>
          <p:nvPr>
            <p:ph type="ftr" sz="quarter" idx="11"/>
          </p:nvPr>
        </p:nvSpPr>
        <p:spPr/>
        <p:txBody>
          <a:bodyPr/>
          <a:lstStyle/>
          <a:p>
            <a:endParaRPr lang="en-US" dirty="0"/>
          </a:p>
        </p:txBody>
      </p:sp>
      <p:sp>
        <p:nvSpPr>
          <p:cNvPr id="1048641"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048642"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643"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71"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1048672"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73"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74" name="Footer Placeholder 4"/>
          <p:cNvSpPr>
            <a:spLocks noGrp="1"/>
          </p:cNvSpPr>
          <p:nvPr>
            <p:ph type="ftr" sz="quarter" idx="11"/>
          </p:nvPr>
        </p:nvSpPr>
        <p:spPr/>
        <p:txBody>
          <a:bodyPr/>
          <a:lstStyle/>
          <a:p>
            <a:endParaRPr lang="en-US" dirty="0"/>
          </a:p>
        </p:txBody>
      </p:sp>
      <p:sp>
        <p:nvSpPr>
          <p:cNvPr id="104867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048628"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1048629"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30"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31"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32" name="Footer Placeholder 4"/>
          <p:cNvSpPr>
            <a:spLocks noGrp="1"/>
          </p:cNvSpPr>
          <p:nvPr>
            <p:ph type="ftr" sz="quarter" idx="11"/>
          </p:nvPr>
        </p:nvSpPr>
        <p:spPr/>
        <p:txBody>
          <a:bodyPr/>
          <a:lstStyle/>
          <a:p>
            <a:endParaRPr lang="en-US" dirty="0"/>
          </a:p>
        </p:txBody>
      </p:sp>
      <p:sp>
        <p:nvSpPr>
          <p:cNvPr id="104863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04863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4863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69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104869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94"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95"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96" name="Footer Placeholder 4"/>
          <p:cNvSpPr>
            <a:spLocks noGrp="1"/>
          </p:cNvSpPr>
          <p:nvPr>
            <p:ph type="ftr" sz="quarter" idx="11"/>
          </p:nvPr>
        </p:nvSpPr>
        <p:spPr/>
        <p:txBody>
          <a:bodyPr/>
          <a:lstStyle/>
          <a:p>
            <a:endParaRPr lang="en-US" dirty="0"/>
          </a:p>
        </p:txBody>
      </p:sp>
      <p:sp>
        <p:nvSpPr>
          <p:cNvPr id="1048697"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0" name="Title 1"/>
          <p:cNvSpPr>
            <a:spLocks noGrp="1"/>
          </p:cNvSpPr>
          <p:nvPr>
            <p:ph type="title"/>
          </p:nvPr>
        </p:nvSpPr>
        <p:spPr/>
        <p:txBody>
          <a:bodyPr/>
          <a:lstStyle/>
          <a:p>
            <a:r>
              <a:rPr lang="en-US" smtClean="0"/>
              <a:t>Click to edit Master title style</a:t>
            </a:r>
            <a:endParaRPr lang="en-US" dirty="0"/>
          </a:p>
        </p:txBody>
      </p:sp>
      <p:sp>
        <p:nvSpPr>
          <p:cNvPr id="1048651"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52" name="Date Placeholder 3"/>
          <p:cNvSpPr>
            <a:spLocks noGrp="1"/>
          </p:cNvSpPr>
          <p:nvPr>
            <p:ph type="dt" sz="half" idx="10"/>
          </p:nvPr>
        </p:nvSpPr>
        <p:spPr/>
        <p:txBody>
          <a:bodyPr/>
          <a:lstStyle/>
          <a:p>
            <a:fld id="{55C6B4A9-1611-4792-9094-5F34BCA07E0B}" type="datetimeFigureOut">
              <a:rPr lang="en-US" dirty="0"/>
              <a:pPr/>
              <a:t>2/10/2021</a:t>
            </a:fld>
            <a:endParaRPr lang="en-US" dirty="0"/>
          </a:p>
        </p:txBody>
      </p:sp>
      <p:sp>
        <p:nvSpPr>
          <p:cNvPr id="1048653" name="Footer Placeholder 4"/>
          <p:cNvSpPr>
            <a:spLocks noGrp="1"/>
          </p:cNvSpPr>
          <p:nvPr>
            <p:ph type="ftr" sz="quarter" idx="11"/>
          </p:nvPr>
        </p:nvSpPr>
        <p:spPr/>
        <p:txBody>
          <a:bodyPr/>
          <a:lstStyle/>
          <a:p>
            <a:endParaRPr lang="en-US" dirty="0"/>
          </a:p>
        </p:txBody>
      </p:sp>
      <p:sp>
        <p:nvSpPr>
          <p:cNvPr id="1048654"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04"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1048705"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6"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707" name="Footer Placeholder 4"/>
          <p:cNvSpPr>
            <a:spLocks noGrp="1"/>
          </p:cNvSpPr>
          <p:nvPr>
            <p:ph type="ftr" sz="quarter" idx="11"/>
          </p:nvPr>
        </p:nvSpPr>
        <p:spPr/>
        <p:txBody>
          <a:bodyPr/>
          <a:lstStyle/>
          <a:p>
            <a:endParaRPr lang="en-US" dirty="0"/>
          </a:p>
        </p:txBody>
      </p:sp>
      <p:sp>
        <p:nvSpPr>
          <p:cNvPr id="1048708"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76"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1048677"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8"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79" name="Footer Placeholder 4"/>
          <p:cNvSpPr>
            <a:spLocks noGrp="1"/>
          </p:cNvSpPr>
          <p:nvPr>
            <p:ph type="ftr" sz="quarter" idx="11"/>
          </p:nvPr>
        </p:nvSpPr>
        <p:spPr/>
        <p:txBody>
          <a:bodyPr/>
          <a:lstStyle/>
          <a:p>
            <a:endParaRPr lang="en-US" dirty="0"/>
          </a:p>
        </p:txBody>
      </p:sp>
      <p:sp>
        <p:nvSpPr>
          <p:cNvPr id="1048680"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5"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1048656"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57"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58" name="Footer Placeholder 4"/>
          <p:cNvSpPr>
            <a:spLocks noGrp="1"/>
          </p:cNvSpPr>
          <p:nvPr>
            <p:ph type="ftr" sz="quarter" idx="11"/>
          </p:nvPr>
        </p:nvSpPr>
        <p:spPr/>
        <p:txBody>
          <a:bodyPr/>
          <a:lstStyle/>
          <a:p>
            <a:endParaRPr lang="en-US" dirty="0"/>
          </a:p>
        </p:txBody>
      </p:sp>
      <p:sp>
        <p:nvSpPr>
          <p:cNvPr id="104865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lang="en-US" smtClean="0"/>
              <a:t>Click to edit Master title style</a:t>
            </a:r>
            <a:endParaRPr lang="en-US" dirty="0"/>
          </a:p>
        </p:txBody>
      </p:sp>
      <p:sp>
        <p:nvSpPr>
          <p:cNvPr id="1048687"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8"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9" name="Date Placeholder 4"/>
          <p:cNvSpPr>
            <a:spLocks noGrp="1"/>
          </p:cNvSpPr>
          <p:nvPr>
            <p:ph type="dt" sz="half" idx="10"/>
          </p:nvPr>
        </p:nvSpPr>
        <p:spPr/>
        <p:txBody>
          <a:bodyPr/>
          <a:lstStyle/>
          <a:p>
            <a:fld id="{EB712588-04B1-427B-82EE-E8DB90309F08}" type="datetimeFigureOut">
              <a:rPr lang="en-US" dirty="0"/>
              <a:pPr/>
              <a:t>2/10/2021</a:t>
            </a:fld>
            <a:endParaRPr lang="en-US" dirty="0"/>
          </a:p>
        </p:txBody>
      </p:sp>
      <p:sp>
        <p:nvSpPr>
          <p:cNvPr id="1048690" name="Footer Placeholder 5"/>
          <p:cNvSpPr>
            <a:spLocks noGrp="1"/>
          </p:cNvSpPr>
          <p:nvPr>
            <p:ph type="ftr" sz="quarter" idx="11"/>
          </p:nvPr>
        </p:nvSpPr>
        <p:spPr/>
        <p:txBody>
          <a:bodyPr/>
          <a:lstStyle/>
          <a:p>
            <a:endParaRPr lang="en-US" dirty="0"/>
          </a:p>
        </p:txBody>
      </p:sp>
      <p:sp>
        <p:nvSpPr>
          <p:cNvPr id="1048691"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smtClean="0"/>
              <a:t>Click to edit Master title style</a:t>
            </a:r>
            <a:endParaRPr lang="en-US" dirty="0"/>
          </a:p>
        </p:txBody>
      </p:sp>
      <p:sp>
        <p:nvSpPr>
          <p:cNvPr id="1048661"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2"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63"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4"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65" name="Date Placeholder 6"/>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66" name="Footer Placeholder 7"/>
          <p:cNvSpPr>
            <a:spLocks noGrp="1"/>
          </p:cNvSpPr>
          <p:nvPr>
            <p:ph type="ftr" sz="quarter" idx="11"/>
          </p:nvPr>
        </p:nvSpPr>
        <p:spPr/>
        <p:txBody>
          <a:bodyPr/>
          <a:lstStyle/>
          <a:p>
            <a:endParaRPr lang="en-US" dirty="0"/>
          </a:p>
        </p:txBody>
      </p:sp>
      <p:sp>
        <p:nvSpPr>
          <p:cNvPr id="1048667"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4"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1048625" name="Date Placeholder 2"/>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26" name="Footer Placeholder 3"/>
          <p:cNvSpPr>
            <a:spLocks noGrp="1"/>
          </p:cNvSpPr>
          <p:nvPr>
            <p:ph type="ftr" sz="quarter" idx="11"/>
          </p:nvPr>
        </p:nvSpPr>
        <p:spPr/>
        <p:txBody>
          <a:bodyPr/>
          <a:lstStyle/>
          <a:p>
            <a:endParaRPr lang="en-US" dirty="0"/>
          </a:p>
        </p:txBody>
      </p:sp>
      <p:sp>
        <p:nvSpPr>
          <p:cNvPr id="1048627"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68" name="Date Placeholder 1"/>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69" name="Footer Placeholder 2"/>
          <p:cNvSpPr>
            <a:spLocks noGrp="1"/>
          </p:cNvSpPr>
          <p:nvPr>
            <p:ph type="ftr" sz="quarter" idx="11"/>
          </p:nvPr>
        </p:nvSpPr>
        <p:spPr/>
        <p:txBody>
          <a:bodyPr/>
          <a:lstStyle/>
          <a:p>
            <a:endParaRPr lang="en-US" dirty="0"/>
          </a:p>
        </p:txBody>
      </p:sp>
      <p:sp>
        <p:nvSpPr>
          <p:cNvPr id="1048670"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8"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1048699"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0"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1048701" name="Date Placeholder 4"/>
          <p:cNvSpPr>
            <a:spLocks noGrp="1"/>
          </p:cNvSpPr>
          <p:nvPr>
            <p:ph type="dt" sz="half" idx="10"/>
          </p:nvPr>
        </p:nvSpPr>
        <p:spPr/>
        <p:txBody>
          <a:bodyPr/>
          <a:lstStyle/>
          <a:p>
            <a:fld id="{42A54C80-263E-416B-A8E0-580EDEADCBDC}" type="datetimeFigureOut">
              <a:rPr lang="en-US" dirty="0"/>
              <a:pPr/>
              <a:t>2/10/2021</a:t>
            </a:fld>
            <a:endParaRPr lang="en-US" dirty="0"/>
          </a:p>
        </p:txBody>
      </p:sp>
      <p:sp>
        <p:nvSpPr>
          <p:cNvPr id="1048702" name="Footer Placeholder 5"/>
          <p:cNvSpPr>
            <a:spLocks noGrp="1"/>
          </p:cNvSpPr>
          <p:nvPr>
            <p:ph type="ftr" sz="quarter" idx="11"/>
          </p:nvPr>
        </p:nvSpPr>
        <p:spPr/>
        <p:txBody>
          <a:bodyPr/>
          <a:lstStyle/>
          <a:p>
            <a:endParaRPr lang="en-US" dirty="0"/>
          </a:p>
        </p:txBody>
      </p:sp>
      <p:sp>
        <p:nvSpPr>
          <p:cNvPr id="1048703"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1048645"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048646"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47"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1048648" name="Footer Placeholder 5"/>
          <p:cNvSpPr>
            <a:spLocks noGrp="1"/>
          </p:cNvSpPr>
          <p:nvPr>
            <p:ph type="ftr" sz="quarter" idx="11"/>
          </p:nvPr>
        </p:nvSpPr>
        <p:spPr/>
        <p:txBody>
          <a:bodyPr/>
          <a:lstStyle/>
          <a:p>
            <a:endParaRPr lang="en-US" dirty="0"/>
          </a:p>
        </p:txBody>
      </p:sp>
      <p:sp>
        <p:nvSpPr>
          <p:cNvPr id="104864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048585"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86"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2/10/2021</a:t>
            </a:fld>
            <a:endParaRPr lang="en-US" dirty="0"/>
          </a:p>
        </p:txBody>
      </p:sp>
      <p:sp>
        <p:nvSpPr>
          <p:cNvPr id="1048587"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048588"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ctrTitle"/>
          </p:nvPr>
        </p:nvSpPr>
        <p:spPr>
          <a:xfrm>
            <a:off x="1507067" y="2535164"/>
            <a:ext cx="7766936" cy="1646302"/>
          </a:xfrm>
        </p:spPr>
        <p:txBody>
          <a:bodyPr/>
          <a:lstStyle/>
          <a:p>
            <a:r>
              <a:rPr lang="en-US" dirty="0" smtClean="0"/>
              <a:t>FACILITES FOR YOUTH</a:t>
            </a:r>
            <a:br>
              <a:rPr lang="en-US" dirty="0" smtClean="0"/>
            </a:br>
            <a:r>
              <a:rPr lang="en-US" dirty="0"/>
              <a:t/>
            </a:r>
            <a:br>
              <a:rPr lang="en-US" dirty="0"/>
            </a:br>
            <a:r>
              <a:rPr lang="en-US" sz="3600" dirty="0" smtClean="0"/>
              <a:t>ST.STANISLAUS HIGH SCHOOL</a:t>
            </a:r>
            <a:endParaRPr lang="en-IN" sz="3600" dirty="0"/>
          </a:p>
        </p:txBody>
      </p:sp>
      <p:sp>
        <p:nvSpPr>
          <p:cNvPr id="1048603" name="Subtitle 2"/>
          <p:cNvSpPr>
            <a:spLocks noGrp="1"/>
          </p:cNvSpPr>
          <p:nvPr>
            <p:ph type="subTitle" idx="1"/>
          </p:nvPr>
        </p:nvSpPr>
        <p:spPr/>
        <p:txBody>
          <a:bodyPr/>
          <a:lstStyle/>
          <a:p>
            <a:endParaRPr lang="en-IN" dirty="0"/>
          </a:p>
        </p:txBody>
      </p:sp>
      <p:pic>
        <p:nvPicPr>
          <p:cNvPr id="2097152" name="Picture 3"/>
          <p:cNvPicPr>
            <a:picLocks noChangeAspect="1"/>
          </p:cNvPicPr>
          <p:nvPr/>
        </p:nvPicPr>
        <p:blipFill>
          <a:blip r:embed="rId2"/>
          <a:stretch>
            <a:fillRect/>
          </a:stretch>
        </p:blipFill>
        <p:spPr>
          <a:xfrm>
            <a:off x="524850" y="4050833"/>
            <a:ext cx="2758176" cy="2647421"/>
          </a:xfrm>
          <a:prstGeom prst="rect">
            <a:avLst/>
          </a:prstGeom>
        </p:spPr>
      </p:pic>
      <p:pic>
        <p:nvPicPr>
          <p:cNvPr id="2097153" name="Picture 4"/>
          <p:cNvPicPr>
            <a:picLocks noChangeAspect="1"/>
          </p:cNvPicPr>
          <p:nvPr/>
        </p:nvPicPr>
        <p:blipFill>
          <a:blip r:embed="rId3"/>
          <a:stretch>
            <a:fillRect/>
          </a:stretch>
        </p:blipFill>
        <p:spPr>
          <a:xfrm>
            <a:off x="8701125" y="4050833"/>
            <a:ext cx="2857500" cy="2647421"/>
          </a:xfrm>
          <a:prstGeom prst="rect">
            <a:avLst/>
          </a:prstGeom>
        </p:spPr>
      </p:pic>
      <p:pic>
        <p:nvPicPr>
          <p:cNvPr id="2097154" name="Picture 5"/>
          <p:cNvPicPr>
            <a:picLocks noChangeAspect="1"/>
          </p:cNvPicPr>
          <p:nvPr/>
        </p:nvPicPr>
        <p:blipFill>
          <a:blip r:embed="rId4"/>
          <a:stretch>
            <a:fillRect/>
          </a:stretch>
        </p:blipFill>
        <p:spPr>
          <a:xfrm>
            <a:off x="4358493" y="27301"/>
            <a:ext cx="3420737" cy="20191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ctrTitle"/>
          </p:nvPr>
        </p:nvSpPr>
        <p:spPr>
          <a:xfrm>
            <a:off x="1716072" y="1045997"/>
            <a:ext cx="7766936" cy="1646302"/>
          </a:xfrm>
        </p:spPr>
        <p:txBody>
          <a:bodyPr/>
          <a:lstStyle/>
          <a:p>
            <a:r>
              <a:rPr lang="en-US" dirty="0" smtClean="0"/>
              <a:t>WHY ARE YOUTH IMPORTANT ?</a:t>
            </a:r>
            <a:endParaRPr lang="en-IN" dirty="0"/>
          </a:p>
        </p:txBody>
      </p:sp>
      <p:sp>
        <p:nvSpPr>
          <p:cNvPr id="1048621" name="Subtitle 2"/>
          <p:cNvSpPr>
            <a:spLocks noGrp="1"/>
          </p:cNvSpPr>
          <p:nvPr>
            <p:ph type="subTitle" idx="1"/>
          </p:nvPr>
        </p:nvSpPr>
        <p:spPr>
          <a:xfrm>
            <a:off x="1990392" y="2888238"/>
            <a:ext cx="7766936" cy="1096899"/>
          </a:xfrm>
        </p:spPr>
        <p:txBody>
          <a:bodyPr>
            <a:noAutofit/>
          </a:bodyPr>
          <a:lstStyle/>
          <a:p>
            <a:r>
              <a:rPr lang="en-IN" dirty="0"/>
              <a:t>The youth is important because they will be our future</a:t>
            </a:r>
            <a:r>
              <a:rPr lang="en-IN" dirty="0" smtClean="0"/>
              <a:t>. </a:t>
            </a:r>
            <a:r>
              <a:rPr lang="en-IN" dirty="0"/>
              <a:t>Our youth can bring social reform and improvement in society. We cannot make do without the youth of a country. Furthermore, the nation requires their participation to achieve the goals and help in taking the country towards progress. Youth Today is the only independent, national and digital media publication that is read by thousands of professionals in the youth service field. There is, in fact, a window of opportunity to mobilise loyalty, solidarity, equality, strong and consensual values towards human and social causes in the youth demographic period. With age, concerns and priorities change significantly, also because of the role more urgent, daily, and survival aspects take in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ctrTitle"/>
          </p:nvPr>
        </p:nvSpPr>
        <p:spPr/>
        <p:txBody>
          <a:bodyPr/>
          <a:lstStyle/>
          <a:p>
            <a:r>
              <a:rPr lang="en-US" dirty="0" smtClean="0"/>
              <a:t>-GROUP MEMBERS</a:t>
            </a:r>
            <a:br>
              <a:rPr lang="en-US" dirty="0" smtClean="0"/>
            </a:br>
            <a:r>
              <a:rPr lang="en-US" dirty="0"/>
              <a:t/>
            </a:r>
            <a:br>
              <a:rPr lang="en-US" dirty="0"/>
            </a:br>
            <a:r>
              <a:rPr lang="en-US" sz="3600" dirty="0" smtClean="0"/>
              <a:t>GROUP LEADER:SOLOMON </a:t>
            </a:r>
            <a:br>
              <a:rPr lang="en-US" sz="3600" dirty="0" smtClean="0"/>
            </a:br>
            <a:r>
              <a:rPr lang="en-US" sz="3600" dirty="0" smtClean="0"/>
              <a:t>HEMIT </a:t>
            </a:r>
            <a:br>
              <a:rPr lang="en-US" sz="3600" dirty="0" smtClean="0"/>
            </a:br>
            <a:r>
              <a:rPr lang="en-US" sz="3600" dirty="0" smtClean="0"/>
              <a:t>ARASH </a:t>
            </a:r>
            <a:br>
              <a:rPr lang="en-US" sz="3600" dirty="0" smtClean="0"/>
            </a:br>
            <a:r>
              <a:rPr lang="en-US" sz="3600" dirty="0" smtClean="0"/>
              <a:t>ZIDANE </a:t>
            </a:r>
            <a:endParaRPr lang="en-IN" sz="3600" dirty="0"/>
          </a:p>
        </p:txBody>
      </p:sp>
      <p:sp>
        <p:nvSpPr>
          <p:cNvPr id="1048605" name="Subtitle 2"/>
          <p:cNvSpPr>
            <a:spLocks noGrp="1"/>
          </p:cNvSpPr>
          <p:nvPr>
            <p:ph type="subTitle" idx="1"/>
          </p:nvPr>
        </p:nvSpPr>
        <p:spPr/>
        <p:txBody>
          <a:bodyPr/>
          <a:lstStyle/>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ctrTitle"/>
          </p:nvPr>
        </p:nvSpPr>
        <p:spPr/>
        <p:txBody>
          <a:bodyPr/>
          <a:lstStyle/>
          <a:p>
            <a:r>
              <a:rPr lang="en-US" dirty="0" smtClean="0"/>
              <a:t>YOUTH</a:t>
            </a:r>
            <a:endParaRPr lang="en-IN" dirty="0"/>
          </a:p>
        </p:txBody>
      </p:sp>
      <p:sp>
        <p:nvSpPr>
          <p:cNvPr id="1048607" name="Subtitle 2"/>
          <p:cNvSpPr>
            <a:spLocks noGrp="1"/>
          </p:cNvSpPr>
          <p:nvPr>
            <p:ph type="subTitle" idx="1"/>
          </p:nvPr>
        </p:nvSpPr>
        <p:spPr/>
        <p:txBody>
          <a:bodyPr>
            <a:noAutofit/>
          </a:bodyPr>
          <a:lstStyle/>
          <a:p>
            <a:r>
              <a:rPr lang="en-US" dirty="0" smtClean="0"/>
              <a:t>Youth is the life when one is young , and often means the time between childhood and adulthood . It is also defined as the appearance , freshness , vigor , spirit </a:t>
            </a:r>
            <a:r>
              <a:rPr lang="en-US" dirty="0" err="1" smtClean="0"/>
              <a:t>etc</a:t>
            </a:r>
            <a:r>
              <a:rPr lang="en-IN" dirty="0" smtClean="0"/>
              <a:t>.</a:t>
            </a:r>
            <a:r>
              <a:rPr lang="en-US" dirty="0" smtClean="0"/>
              <a: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ctrTitle"/>
          </p:nvPr>
        </p:nvSpPr>
        <p:spPr/>
        <p:txBody>
          <a:bodyPr/>
          <a:lstStyle/>
          <a:p>
            <a:r>
              <a:rPr lang="en-US" dirty="0" smtClean="0"/>
              <a:t>IMPORTANCE OF YOUTH</a:t>
            </a:r>
            <a:endParaRPr lang="en-IN" dirty="0"/>
          </a:p>
        </p:txBody>
      </p:sp>
      <p:sp>
        <p:nvSpPr>
          <p:cNvPr id="1048609" name="Subtitle 2"/>
          <p:cNvSpPr>
            <a:spLocks noGrp="1"/>
          </p:cNvSpPr>
          <p:nvPr>
            <p:ph type="subTitle" idx="1"/>
          </p:nvPr>
        </p:nvSpPr>
        <p:spPr/>
        <p:txBody>
          <a:bodyPr>
            <a:noAutofit/>
          </a:bodyPr>
          <a:lstStyle/>
          <a:p>
            <a:r>
              <a:rPr lang="en-IN" dirty="0" smtClean="0"/>
              <a:t> </a:t>
            </a:r>
            <a:r>
              <a:rPr lang="en-IN" dirty="0"/>
              <a:t>Youth are young people who are between the ages of 16 to 24 years old and are disconnected from school and work. This developmental time period, also referred to as emerging adulthood</a:t>
            </a:r>
            <a:r>
              <a:rPr lang="en-IN" dirty="0" smtClean="0"/>
              <a:t>, </a:t>
            </a:r>
            <a:r>
              <a:rPr lang="en-IN" dirty="0"/>
              <a:t>Youths have a great potential for individual growth through exploring independence and life opportunities. It is a critical window of opportunity for youth and young adults to gain an education or training that </a:t>
            </a:r>
            <a:r>
              <a:rPr lang="en-IN" dirty="0" smtClean="0"/>
              <a:t>would , provide </a:t>
            </a:r>
            <a:r>
              <a:rPr lang="en-IN" dirty="0"/>
              <a:t>the foundation for their occupational trajectories during the rest of their adulthood</a:t>
            </a:r>
            <a:r>
              <a:rPr lang="en-IN" dirty="0" smtClean="0"/>
              <a:t>. </a:t>
            </a:r>
            <a:r>
              <a:rPr lang="en-IN" dirty="0"/>
              <a:t>This can include developing knowledge, skills, and character traits that are important for opportunity youth’s career pathway development.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ctrTitle"/>
          </p:nvPr>
        </p:nvSpPr>
        <p:spPr/>
        <p:txBody>
          <a:bodyPr/>
          <a:lstStyle/>
          <a:p>
            <a:r>
              <a:rPr lang="en-US" sz="4400" dirty="0" smtClean="0"/>
              <a:t>SCHEMES INTRODUCED BY THE INDIAN GOVERNMENT FOR THE YOUTHS </a:t>
            </a:r>
            <a:endParaRPr lang="en-IN" sz="4400" dirty="0"/>
          </a:p>
        </p:txBody>
      </p:sp>
      <p:sp>
        <p:nvSpPr>
          <p:cNvPr id="1048611" name="Subtitle 2"/>
          <p:cNvSpPr>
            <a:spLocks noGrp="1"/>
          </p:cNvSpPr>
          <p:nvPr>
            <p:ph type="subTitle" idx="1"/>
          </p:nvPr>
        </p:nvSpPr>
        <p:spPr/>
        <p:txBody>
          <a:bodyPr>
            <a:noAutofit/>
          </a:bodyPr>
          <a:lstStyle/>
          <a:p>
            <a:r>
              <a:rPr lang="en-IN" dirty="0" smtClean="0"/>
              <a:t> </a:t>
            </a:r>
            <a:r>
              <a:rPr lang="en-IN" dirty="0"/>
              <a:t>Teacher association for research excellence or (Tare) will connect the youth with institute like IIT, IIM providing a yearly amount of </a:t>
            </a:r>
            <a:r>
              <a:rPr lang="en-IN" dirty="0" err="1"/>
              <a:t>Rs</a:t>
            </a:r>
            <a:r>
              <a:rPr lang="en-IN" dirty="0"/>
              <a:t>. 5Lac for research and education purpose, plus a monthly stipend </a:t>
            </a:r>
            <a:r>
              <a:rPr lang="en-IN" dirty="0" err="1"/>
              <a:t>Rs</a:t>
            </a:r>
            <a:r>
              <a:rPr lang="en-IN" dirty="0"/>
              <a:t>. 5000 Second scheme is Overseas Visiting Doctoral Scholarship providing 100 PhD students chance to study/ train in foreign labs and university. Distinguished Investigator Award will be given for 100 current students of the year who have excelled in their own field of academics. The fourth scheme is “Augmenting Writing Skills for Articulating Research (AWSAR)” helping young writers write in the field of science.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ctrTitle"/>
          </p:nvPr>
        </p:nvSpPr>
        <p:spPr/>
        <p:txBody>
          <a:bodyPr/>
          <a:lstStyle/>
          <a:p>
            <a:r>
              <a:rPr lang="en-US" dirty="0" smtClean="0"/>
              <a:t>ROLE OF YOUTH </a:t>
            </a:r>
            <a:endParaRPr lang="en-IN" dirty="0"/>
          </a:p>
        </p:txBody>
      </p:sp>
      <p:sp>
        <p:nvSpPr>
          <p:cNvPr id="1048613" name="Subtitle 2"/>
          <p:cNvSpPr>
            <a:spLocks noGrp="1"/>
          </p:cNvSpPr>
          <p:nvPr>
            <p:ph type="subTitle" idx="1"/>
          </p:nvPr>
        </p:nvSpPr>
        <p:spPr/>
        <p:txBody>
          <a:bodyPr>
            <a:noAutofit/>
          </a:bodyPr>
          <a:lstStyle/>
          <a:p>
            <a:r>
              <a:rPr lang="en-IN" dirty="0"/>
              <a:t>The role of the youth is simply to renew, refresh and maintain. Youth have a role to renew and refresh the current status of our society including leadership, innovations, skills etc. Youth are expected to advance the current technology, education, politics, peace of the country.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ctrTitle"/>
          </p:nvPr>
        </p:nvSpPr>
        <p:spPr/>
        <p:txBody>
          <a:bodyPr/>
          <a:lstStyle/>
          <a:p>
            <a:r>
              <a:rPr lang="en-US" dirty="0" smtClean="0"/>
              <a:t>HELP PROVIDED TO YOUTH TO PROMOTE THEM IN RIGHT WAYS</a:t>
            </a:r>
            <a:endParaRPr lang="en-IN" dirty="0"/>
          </a:p>
        </p:txBody>
      </p:sp>
      <p:sp>
        <p:nvSpPr>
          <p:cNvPr id="1048615" name="Subtitle 2"/>
          <p:cNvSpPr>
            <a:spLocks noGrp="1"/>
          </p:cNvSpPr>
          <p:nvPr>
            <p:ph type="subTitle" idx="1"/>
          </p:nvPr>
        </p:nvSpPr>
        <p:spPr/>
        <p:txBody>
          <a:bodyPr>
            <a:noAutofit/>
          </a:bodyPr>
          <a:lstStyle/>
          <a:p>
            <a:r>
              <a:rPr lang="en-IN" dirty="0"/>
              <a:t>The Global Shapers, an initiative of the World Economic Forum, is an example of how to promote the interests of youth in the right way. Global Shapers is a network of young people driving dialogue, action and change. Shapers also attend Forum events such as Davos, where they are able to represent their generation and ensure its interests are included in the conversation.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ctrTitle"/>
          </p:nvPr>
        </p:nvSpPr>
        <p:spPr/>
        <p:txBody>
          <a:bodyPr/>
          <a:lstStyle/>
          <a:p>
            <a:r>
              <a:rPr lang="en-US" dirty="0" smtClean="0"/>
              <a:t>QUESTION ON YOUTH</a:t>
            </a:r>
            <a:endParaRPr lang="en-IN" dirty="0"/>
          </a:p>
        </p:txBody>
      </p:sp>
      <p:sp>
        <p:nvSpPr>
          <p:cNvPr id="1048617" name="Subtitle 2"/>
          <p:cNvSpPr>
            <a:spLocks noGrp="1"/>
          </p:cNvSpPr>
          <p:nvPr>
            <p:ph type="subTitle" idx="1"/>
          </p:nvPr>
        </p:nvSpPr>
        <p:spPr>
          <a:xfrm>
            <a:off x="1507067" y="4865752"/>
            <a:ext cx="7766936" cy="1096899"/>
          </a:xfrm>
        </p:spPr>
        <p:txBody>
          <a:bodyPr>
            <a:normAutofit fontScale="85278"/>
          </a:bodyPr>
          <a:lstStyle/>
          <a:p>
            <a:pPr algn="l"/>
            <a:r>
              <a:rPr lang="en-US" dirty="0" smtClean="0"/>
              <a:t>1 . WHAT ARE THE POWERS OF YOUTH </a:t>
            </a:r>
          </a:p>
          <a:p>
            <a:pPr algn="l"/>
            <a:r>
              <a:rPr lang="en-US" dirty="0" smtClean="0"/>
              <a:t>2 . WHY ARE YOUTH IMPORTANT ?</a:t>
            </a:r>
          </a:p>
          <a:p>
            <a:pPr algn="l"/>
            <a:r>
              <a:rPr lang="en-US" dirty="0" smtClean="0"/>
              <a:t>3 . IS  YOUR REGION  A NICE PLACE FOR YOUNG PEOPLE (6 - 22 YEARS) TO LIVE IN? </a:t>
            </a:r>
            <a:endParaRPr lang="en-IN" dirty="0"/>
          </a:p>
        </p:txBody>
      </p:sp>
      <p:sp>
        <p:nvSpPr>
          <p:cNvPr id="1048715" name="TextBox 1048714"/>
          <p:cNvSpPr txBox="1"/>
          <p:nvPr/>
        </p:nvSpPr>
        <p:spPr>
          <a:xfrm>
            <a:off x="4096000" y="3219450"/>
            <a:ext cx="4000000" cy="612140"/>
          </a:xfrm>
          <a:prstGeom prst="rect">
            <a:avLst/>
          </a:prstGeom>
        </p:spPr>
        <p:txBody>
          <a:bodyPr wrap="square" rtlCol="0">
            <a:spAutoFit/>
          </a:bodyPr>
          <a:lstStyle/>
          <a:p>
            <a:endParaRPr lang="en-IN" sz="28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ctrTitle"/>
          </p:nvPr>
        </p:nvSpPr>
        <p:spPr/>
        <p:txBody>
          <a:bodyPr/>
          <a:lstStyle/>
          <a:p>
            <a:r>
              <a:rPr lang="en-US" dirty="0" smtClean="0"/>
              <a:t>WHAT ARE THE POWERS OF YOUTH ?</a:t>
            </a:r>
            <a:endParaRPr lang="en-IN" dirty="0"/>
          </a:p>
        </p:txBody>
      </p:sp>
      <p:sp>
        <p:nvSpPr>
          <p:cNvPr id="1048619" name="Subtitle 2"/>
          <p:cNvSpPr>
            <a:spLocks noGrp="1"/>
          </p:cNvSpPr>
          <p:nvPr>
            <p:ph type="subTitle" idx="1"/>
          </p:nvPr>
        </p:nvSpPr>
        <p:spPr/>
        <p:txBody>
          <a:bodyPr>
            <a:normAutofit fontScale="87222" lnSpcReduction="20000"/>
          </a:bodyPr>
          <a:lstStyle/>
          <a:p>
            <a:r>
              <a:rPr lang="en-IN" dirty="0"/>
              <a:t>Youth is an experience that may shape an individual's level of dependency, which can be marked in various ways according to different cultural perspectives. Personal experience is marked by an individual's cultural norms or traditions, while a youth's level of dependency means the extent to which they still rely on their family emotionally and economically.</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654</Words>
  <Application>Microsoft Office PowerPoint</Application>
  <PresentationFormat>Custom</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FACILITES FOR YOUTH  ST.STANISLAUS HIGH SCHOOL</vt:lpstr>
      <vt:lpstr>-GROUP MEMBERS  GROUP LEADER:SOLOMON  HEMIT  ARASH  ZIDANE </vt:lpstr>
      <vt:lpstr>YOUTH</vt:lpstr>
      <vt:lpstr>IMPORTANCE OF YOUTH</vt:lpstr>
      <vt:lpstr>SCHEMES INTRODUCED BY THE INDIAN GOVERNMENT FOR THE YOUTHS </vt:lpstr>
      <vt:lpstr>ROLE OF YOUTH </vt:lpstr>
      <vt:lpstr>HELP PROVIDED TO YOUTH TO PROMOTE THEM IN RIGHT WAYS</vt:lpstr>
      <vt:lpstr>QUESTION ON YOUTH</vt:lpstr>
      <vt:lpstr>WHAT ARE THE POWERS OF YOUTH ?</vt:lpstr>
      <vt:lpstr>WHY ARE YOUTH IMPORTANT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FACILITES FOR YOUTH  ST.STANISLAUS HIGH SCHOOL</dc:title>
  <dc:creator>Acer</dc:creator>
  <cp:lastModifiedBy>win7</cp:lastModifiedBy>
  <cp:revision>3</cp:revision>
  <dcterms:created xsi:type="dcterms:W3CDTF">2021-02-01T04:00:42Z</dcterms:created>
  <dcterms:modified xsi:type="dcterms:W3CDTF">2021-02-10T15:36:26Z</dcterms:modified>
</cp:coreProperties>
</file>